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421" r:id="rId5"/>
    <p:sldId id="258" r:id="rId6"/>
    <p:sldId id="452" r:id="rId7"/>
    <p:sldId id="259" r:id="rId8"/>
    <p:sldId id="302" r:id="rId9"/>
    <p:sldId id="432" r:id="rId10"/>
    <p:sldId id="434" r:id="rId11"/>
    <p:sldId id="435" r:id="rId12"/>
    <p:sldId id="436" r:id="rId13"/>
    <p:sldId id="437" r:id="rId14"/>
    <p:sldId id="286" r:id="rId15"/>
    <p:sldId id="287" r:id="rId16"/>
    <p:sldId id="440" r:id="rId17"/>
    <p:sldId id="441" r:id="rId18"/>
    <p:sldId id="443" r:id="rId19"/>
    <p:sldId id="433" r:id="rId20"/>
    <p:sldId id="442" r:id="rId21"/>
    <p:sldId id="261" r:id="rId22"/>
    <p:sldId id="418" r:id="rId23"/>
    <p:sldId id="263" r:id="rId24"/>
    <p:sldId id="264" r:id="rId25"/>
    <p:sldId id="422" r:id="rId26"/>
    <p:sldId id="272" r:id="rId27"/>
    <p:sldId id="274" r:id="rId28"/>
    <p:sldId id="277" r:id="rId29"/>
    <p:sldId id="428" r:id="rId30"/>
    <p:sldId id="282" r:id="rId31"/>
    <p:sldId id="283" r:id="rId32"/>
    <p:sldId id="285" r:id="rId33"/>
    <p:sldId id="288" r:id="rId34"/>
    <p:sldId id="289" r:id="rId35"/>
    <p:sldId id="430" r:id="rId36"/>
    <p:sldId id="297" r:id="rId37"/>
    <p:sldId id="376" r:id="rId38"/>
    <p:sldId id="446" r:id="rId39"/>
    <p:sldId id="453" r:id="rId40"/>
    <p:sldId id="419" r:id="rId41"/>
    <p:sldId id="454" r:id="rId42"/>
    <p:sldId id="455" r:id="rId43"/>
    <p:sldId id="448" r:id="rId44"/>
    <p:sldId id="450" r:id="rId45"/>
    <p:sldId id="361" r:id="rId46"/>
    <p:sldId id="363" r:id="rId47"/>
    <p:sldId id="388" r:id="rId48"/>
    <p:sldId id="420" r:id="rId49"/>
    <p:sldId id="30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D2954"/>
    <a:srgbClr val="442B6B"/>
    <a:srgbClr val="2E50A2"/>
    <a:srgbClr val="FBAE17"/>
    <a:srgbClr val="18A9A3"/>
    <a:srgbClr val="F47B44"/>
    <a:srgbClr val="517295"/>
    <a:srgbClr val="1931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72E06-2D51-BC4C-A22C-DA1F890B95DE}" v="41" dt="2025-10-17T19:19:36.7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Krieg" userId="b96ef2c9-736b-4aee-abba-1d4b1d5f7d11" providerId="ADAL" clId="{015E4CE2-C487-5A8E-8248-CA5D79DAB56C}"/>
    <pc:docChg chg="undo custSel addSld delSld modSld">
      <pc:chgData name="Matt Krieg" userId="b96ef2c9-736b-4aee-abba-1d4b1d5f7d11" providerId="ADAL" clId="{015E4CE2-C487-5A8E-8248-CA5D79DAB56C}" dt="2025-10-17T18:53:15.068" v="725" actId="692"/>
      <pc:docMkLst>
        <pc:docMk/>
      </pc:docMkLst>
      <pc:sldChg chg="modSp mod">
        <pc:chgData name="Matt Krieg" userId="b96ef2c9-736b-4aee-abba-1d4b1d5f7d11" providerId="ADAL" clId="{015E4CE2-C487-5A8E-8248-CA5D79DAB56C}" dt="2025-09-30T16:56:45.061" v="669" actId="404"/>
        <pc:sldMkLst>
          <pc:docMk/>
          <pc:sldMk cId="1259955034" sldId="272"/>
        </pc:sldMkLst>
        <pc:spChg chg="mod">
          <ac:chgData name="Matt Krieg" userId="b96ef2c9-736b-4aee-abba-1d4b1d5f7d11" providerId="ADAL" clId="{015E4CE2-C487-5A8E-8248-CA5D79DAB56C}" dt="2025-09-30T16:56:45.061" v="669" actId="404"/>
          <ac:spMkLst>
            <pc:docMk/>
            <pc:sldMk cId="1259955034" sldId="272"/>
            <ac:spMk id="3" creationId="{EA87A5BA-860E-E1C1-3F3A-EED08C553640}"/>
          </ac:spMkLst>
        </pc:spChg>
      </pc:sldChg>
      <pc:sldChg chg="modSp mod">
        <pc:chgData name="Matt Krieg" userId="b96ef2c9-736b-4aee-abba-1d4b1d5f7d11" providerId="ADAL" clId="{015E4CE2-C487-5A8E-8248-CA5D79DAB56C}" dt="2025-10-03T16:38:47.124" v="685" actId="1076"/>
        <pc:sldMkLst>
          <pc:docMk/>
          <pc:sldMk cId="747705150" sldId="421"/>
        </pc:sldMkLst>
        <pc:picChg chg="mod">
          <ac:chgData name="Matt Krieg" userId="b96ef2c9-736b-4aee-abba-1d4b1d5f7d11" providerId="ADAL" clId="{015E4CE2-C487-5A8E-8248-CA5D79DAB56C}" dt="2025-10-03T16:38:47.124" v="685" actId="1076"/>
          <ac:picMkLst>
            <pc:docMk/>
            <pc:sldMk cId="747705150" sldId="421"/>
            <ac:picMk id="2" creationId="{FB4D37F4-5627-05FF-ED40-4FF6AE686D84}"/>
          </ac:picMkLst>
        </pc:picChg>
      </pc:sldChg>
      <pc:sldChg chg="modSp mod">
        <pc:chgData name="Matt Krieg" userId="b96ef2c9-736b-4aee-abba-1d4b1d5f7d11" providerId="ADAL" clId="{015E4CE2-C487-5A8E-8248-CA5D79DAB56C}" dt="2025-10-17T18:51:04.327" v="712" actId="20577"/>
        <pc:sldMkLst>
          <pc:docMk/>
          <pc:sldMk cId="78979436" sldId="435"/>
        </pc:sldMkLst>
        <pc:spChg chg="mod">
          <ac:chgData name="Matt Krieg" userId="b96ef2c9-736b-4aee-abba-1d4b1d5f7d11" providerId="ADAL" clId="{015E4CE2-C487-5A8E-8248-CA5D79DAB56C}" dt="2025-10-17T18:51:04.327" v="712" actId="20577"/>
          <ac:spMkLst>
            <pc:docMk/>
            <pc:sldMk cId="78979436" sldId="435"/>
            <ac:spMk id="4" creationId="{2744A63F-1F01-C125-A876-2BF1DD753C88}"/>
          </ac:spMkLst>
        </pc:spChg>
      </pc:sldChg>
      <pc:sldChg chg="addSp delSp modSp mod">
        <pc:chgData name="Matt Krieg" userId="b96ef2c9-736b-4aee-abba-1d4b1d5f7d11" providerId="ADAL" clId="{015E4CE2-C487-5A8E-8248-CA5D79DAB56C}" dt="2025-10-17T18:53:15.068" v="725" actId="692"/>
        <pc:sldMkLst>
          <pc:docMk/>
          <pc:sldMk cId="2231445452" sldId="437"/>
        </pc:sldMkLst>
        <pc:picChg chg="del">
          <ac:chgData name="Matt Krieg" userId="b96ef2c9-736b-4aee-abba-1d4b1d5f7d11" providerId="ADAL" clId="{015E4CE2-C487-5A8E-8248-CA5D79DAB56C}" dt="2025-10-17T18:52:17.039" v="715" actId="478"/>
          <ac:picMkLst>
            <pc:docMk/>
            <pc:sldMk cId="2231445452" sldId="437"/>
            <ac:picMk id="3" creationId="{0A2B186F-ADD6-0EC1-620C-43141027AFC9}"/>
          </ac:picMkLst>
        </pc:picChg>
        <pc:picChg chg="add mod">
          <ac:chgData name="Matt Krieg" userId="b96ef2c9-736b-4aee-abba-1d4b1d5f7d11" providerId="ADAL" clId="{015E4CE2-C487-5A8E-8248-CA5D79DAB56C}" dt="2025-10-17T18:53:15.068" v="725" actId="692"/>
          <ac:picMkLst>
            <pc:docMk/>
            <pc:sldMk cId="2231445452" sldId="437"/>
            <ac:picMk id="6" creationId="{EA7C7F49-6AF3-0C07-0BD9-0E34F9544319}"/>
          </ac:picMkLst>
        </pc:picChg>
      </pc:sldChg>
      <pc:sldChg chg="modSp mod">
        <pc:chgData name="Matt Krieg" userId="b96ef2c9-736b-4aee-abba-1d4b1d5f7d11" providerId="ADAL" clId="{015E4CE2-C487-5A8E-8248-CA5D79DAB56C}" dt="2025-10-17T18:49:47.838" v="697" actId="20577"/>
        <pc:sldMkLst>
          <pc:docMk/>
          <pc:sldMk cId="3598063795" sldId="452"/>
        </pc:sldMkLst>
        <pc:spChg chg="mod">
          <ac:chgData name="Matt Krieg" userId="b96ef2c9-736b-4aee-abba-1d4b1d5f7d11" providerId="ADAL" clId="{015E4CE2-C487-5A8E-8248-CA5D79DAB56C}" dt="2025-10-17T18:49:47.838" v="697" actId="20577"/>
          <ac:spMkLst>
            <pc:docMk/>
            <pc:sldMk cId="3598063795" sldId="452"/>
            <ac:spMk id="3" creationId="{1FF7ABE6-000E-DCCE-22AC-3EC2B7FC10BE}"/>
          </ac:spMkLst>
        </pc:spChg>
      </pc:sldChg>
    </pc:docChg>
  </pc:docChgLst>
  <pc:docChgLst>
    <pc:chgData name="Nick Hodges" userId="03540064-097a-49a6-9cc8-3a462e0f44dc" providerId="ADAL" clId="{3ACFB19F-7742-51C5-9747-AD748D27C9E7}"/>
    <pc:docChg chg="modSld">
      <pc:chgData name="Nick Hodges" userId="03540064-097a-49a6-9cc8-3a462e0f44dc" providerId="ADAL" clId="{3ACFB19F-7742-51C5-9747-AD748D27C9E7}" dt="2025-10-01T16:12:23.550" v="0" actId="1076"/>
      <pc:docMkLst>
        <pc:docMk/>
      </pc:docMkLst>
      <pc:sldChg chg="modSp mod">
        <pc:chgData name="Nick Hodges" userId="03540064-097a-49a6-9cc8-3a462e0f44dc" providerId="ADAL" clId="{3ACFB19F-7742-51C5-9747-AD748D27C9E7}" dt="2025-10-01T16:12:23.550" v="0" actId="1076"/>
        <pc:sldMkLst>
          <pc:docMk/>
          <pc:sldMk cId="747705150" sldId="421"/>
        </pc:sldMkLst>
        <pc:picChg chg="mod">
          <ac:chgData name="Nick Hodges" userId="03540064-097a-49a6-9cc8-3a462e0f44dc" providerId="ADAL" clId="{3ACFB19F-7742-51C5-9747-AD748D27C9E7}" dt="2025-10-01T16:12:23.550" v="0" actId="1076"/>
          <ac:picMkLst>
            <pc:docMk/>
            <pc:sldMk cId="747705150" sldId="421"/>
            <ac:picMk id="2" creationId="{FB4D37F4-5627-05FF-ED40-4FF6AE686D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1E9628-76F7-A14F-B881-8856099B1743}" type="datetimeFigureOut">
              <a:rPr lang="en-US" smtClean="0"/>
              <a:t>10/17/2025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48A57D-68C8-434C-9147-1E8DBF7227B5}" type="slidenum">
              <a:rPr lang="en-US" smtClean="0"/>
              <a:t>‹#›</a:t>
            </a:fld>
            <a:endParaRPr lang="en-US"/>
          </a:p>
        </p:txBody>
      </p:sp>
    </p:spTree>
    <p:extLst>
      <p:ext uri="{BB962C8B-B14F-4D97-AF65-F5344CB8AC3E}">
        <p14:creationId xmlns:p14="http://schemas.microsoft.com/office/powerpoint/2010/main" val="4078837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CA5068-A3A0-504A-937E-9E64AF3E3C5F}" type="slidenum">
              <a:rPr lang="en-US" smtClean="0"/>
              <a:t>34</a:t>
            </a:fld>
            <a:endParaRPr lang="en-US"/>
          </a:p>
        </p:txBody>
      </p:sp>
    </p:spTree>
    <p:extLst>
      <p:ext uri="{BB962C8B-B14F-4D97-AF65-F5344CB8AC3E}">
        <p14:creationId xmlns:p14="http://schemas.microsoft.com/office/powerpoint/2010/main" val="1648606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46375-2602-AAAE-B4F8-CA9605AAE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5581A5-CA8C-D6EA-A64F-EA0C77BD8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BBB7-4832-8BE5-32CA-AE305E572AA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DA51460-20DB-6161-9197-2F34110617E2}"/>
              </a:ext>
            </a:extLst>
          </p:cNvPr>
          <p:cNvSpPr>
            <a:spLocks noGrp="1"/>
          </p:cNvSpPr>
          <p:nvPr>
            <p:ph type="sldNum" sz="quarter" idx="5"/>
          </p:nvPr>
        </p:nvSpPr>
        <p:spPr/>
        <p:txBody>
          <a:bodyPr/>
          <a:lstStyle/>
          <a:p>
            <a:fld id="{03CA5068-A3A0-504A-937E-9E64AF3E3C5F}" type="slidenum">
              <a:rPr lang="en-US" smtClean="0"/>
              <a:t>35</a:t>
            </a:fld>
            <a:endParaRPr lang="en-US"/>
          </a:p>
        </p:txBody>
      </p:sp>
    </p:spTree>
    <p:extLst>
      <p:ext uri="{BB962C8B-B14F-4D97-AF65-F5344CB8AC3E}">
        <p14:creationId xmlns:p14="http://schemas.microsoft.com/office/powerpoint/2010/main" val="1918992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A3B0B-8874-E92A-661E-8E57AF2DF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0F44B-FE2B-53F9-3479-B469A2AB51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E39C1-3F5B-6441-1E29-DBE8943B5FE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C7784E-26CE-0C92-1D09-A5DCA1205685}"/>
              </a:ext>
            </a:extLst>
          </p:cNvPr>
          <p:cNvSpPr>
            <a:spLocks noGrp="1"/>
          </p:cNvSpPr>
          <p:nvPr>
            <p:ph type="sldNum" sz="quarter" idx="5"/>
          </p:nvPr>
        </p:nvSpPr>
        <p:spPr/>
        <p:txBody>
          <a:bodyPr/>
          <a:lstStyle/>
          <a:p>
            <a:fld id="{03CA5068-A3A0-504A-937E-9E64AF3E3C5F}" type="slidenum">
              <a:rPr lang="en-US" smtClean="0"/>
              <a:t>38</a:t>
            </a:fld>
            <a:endParaRPr lang="en-US"/>
          </a:p>
        </p:txBody>
      </p:sp>
    </p:spTree>
    <p:extLst>
      <p:ext uri="{BB962C8B-B14F-4D97-AF65-F5344CB8AC3E}">
        <p14:creationId xmlns:p14="http://schemas.microsoft.com/office/powerpoint/2010/main" val="54772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CA5068-A3A0-504A-937E-9E64AF3E3C5F}" type="slidenum">
              <a:rPr lang="en-US" smtClean="0"/>
              <a:t>39</a:t>
            </a:fld>
            <a:endParaRPr lang="en-US"/>
          </a:p>
        </p:txBody>
      </p:sp>
    </p:spTree>
    <p:extLst>
      <p:ext uri="{BB962C8B-B14F-4D97-AF65-F5344CB8AC3E}">
        <p14:creationId xmlns:p14="http://schemas.microsoft.com/office/powerpoint/2010/main" val="403353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6EE1F-8801-7A38-D942-764304CD4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F0E7BE-D93F-D254-A466-C6925AA5A9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7669C-B07A-D5D5-4BFF-AF872599BA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FB9DAD0-9CA4-EF24-27E7-F2F41C5D5217}"/>
              </a:ext>
            </a:extLst>
          </p:cNvPr>
          <p:cNvSpPr>
            <a:spLocks noGrp="1"/>
          </p:cNvSpPr>
          <p:nvPr>
            <p:ph type="sldNum" sz="quarter" idx="5"/>
          </p:nvPr>
        </p:nvSpPr>
        <p:spPr/>
        <p:txBody>
          <a:bodyPr/>
          <a:lstStyle/>
          <a:p>
            <a:fld id="{03CA5068-A3A0-504A-937E-9E64AF3E3C5F}" type="slidenum">
              <a:rPr lang="en-US" smtClean="0"/>
              <a:t>40</a:t>
            </a:fld>
            <a:endParaRPr lang="en-US"/>
          </a:p>
        </p:txBody>
      </p:sp>
    </p:spTree>
    <p:extLst>
      <p:ext uri="{BB962C8B-B14F-4D97-AF65-F5344CB8AC3E}">
        <p14:creationId xmlns:p14="http://schemas.microsoft.com/office/powerpoint/2010/main" val="25651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A7157-4A53-4AE3-BE5F-EF0550A23E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A81FCD-944E-2A8C-710E-D21A9BEBE4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B92A5F-19F9-1456-0226-36D9B5EA0F2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6C2E52-5227-0F65-547F-D0C9835A6F2A}"/>
              </a:ext>
            </a:extLst>
          </p:cNvPr>
          <p:cNvSpPr>
            <a:spLocks noGrp="1"/>
          </p:cNvSpPr>
          <p:nvPr>
            <p:ph type="sldNum" sz="quarter" idx="5"/>
          </p:nvPr>
        </p:nvSpPr>
        <p:spPr/>
        <p:txBody>
          <a:bodyPr/>
          <a:lstStyle/>
          <a:p>
            <a:fld id="{03CA5068-A3A0-504A-937E-9E64AF3E3C5F}" type="slidenum">
              <a:rPr lang="en-US" smtClean="0"/>
              <a:t>41</a:t>
            </a:fld>
            <a:endParaRPr lang="en-US"/>
          </a:p>
        </p:txBody>
      </p:sp>
    </p:spTree>
    <p:extLst>
      <p:ext uri="{BB962C8B-B14F-4D97-AF65-F5344CB8AC3E}">
        <p14:creationId xmlns:p14="http://schemas.microsoft.com/office/powerpoint/2010/main" val="2535557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DE5EFB8-5FAE-314C-B608-E1C41202FF27}" type="slidenum">
              <a:rPr lang="en-US" smtClean="0"/>
              <a:t>43</a:t>
            </a:fld>
            <a:endParaRPr lang="en-US"/>
          </a:p>
        </p:txBody>
      </p:sp>
    </p:spTree>
    <p:extLst>
      <p:ext uri="{BB962C8B-B14F-4D97-AF65-F5344CB8AC3E}">
        <p14:creationId xmlns:p14="http://schemas.microsoft.com/office/powerpoint/2010/main" val="252952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0D870-DD60-3078-651E-4BE4C4F3DA8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A150C7-9628-4459-1D68-C93E1C804A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A2C7E-AD44-1E15-3DD9-17A74E76FAE9}"/>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23FF8B93-73A2-66E0-E50C-E58BB5EFA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7740DE-1454-C93E-925B-0E706BC6A82E}"/>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222246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F47B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3771493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2E50A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47090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AD29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65410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1931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884582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51729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98522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18A9A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70880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442B6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yellow text on a black background&#10;&#10;AI-generated content may be incorrect.">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665110" y="310016"/>
            <a:ext cx="2349500" cy="62865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628650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FBAE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65109" y="313191"/>
            <a:ext cx="2349500" cy="62230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2E50A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511541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Section Header">
    <p:bg>
      <p:bgPr>
        <a:solidFill>
          <a:srgbClr val="F47B4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334282" y="2857727"/>
            <a:ext cx="11523436" cy="1142546"/>
          </a:xfrm>
        </p:spPr>
        <p:txBody>
          <a:bodyPr anchor="b"/>
          <a:lstStyle>
            <a:lvl1pPr algn="ctr">
              <a:defRPr sz="6000" b="1">
                <a:solidFill>
                  <a:schemeClr val="bg1"/>
                </a:solidFill>
                <a:latin typeface="Merriweather" pitchFamily="2" charset="77"/>
              </a:defRPr>
            </a:lvl1pPr>
          </a:lstStyle>
          <a:p>
            <a:r>
              <a:rPr lang="en-US"/>
              <a:t>Click to edit Master title style</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a:extLst>
              <a:ext uri="{FF2B5EF4-FFF2-40B4-BE49-F238E27FC236}">
                <a16:creationId xmlns:a16="http://schemas.microsoft.com/office/drawing/2014/main" id="{553FD193-BE8D-9A09-0F49-3085CF3F2CEA}"/>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9665109" y="313191"/>
            <a:ext cx="2349500" cy="622300"/>
          </a:xfrm>
          <a:prstGeom prst="rect">
            <a:avLst/>
          </a:prstGeom>
        </p:spPr>
      </p:pic>
      <p:sp>
        <p:nvSpPr>
          <p:cNvPr id="10" name="Freeform 9">
            <a:extLst>
              <a:ext uri="{FF2B5EF4-FFF2-40B4-BE49-F238E27FC236}">
                <a16:creationId xmlns:a16="http://schemas.microsoft.com/office/drawing/2014/main" id="{98F87C26-B129-9B80-273B-6E330B48092D}"/>
              </a:ext>
            </a:extLst>
          </p:cNvPr>
          <p:cNvSpPr/>
          <p:nvPr userDrawn="1"/>
        </p:nvSpPr>
        <p:spPr>
          <a:xfrm rot="10800000" flipV="1">
            <a:off x="3964475" y="4179380"/>
            <a:ext cx="4263052" cy="87820"/>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2E50A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39221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D240-07CE-7D52-C092-FFA722BAB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79731CC-C266-C424-D00C-02B82D3A80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233526-68AC-418A-4A56-7F022689545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149180D8-5E0D-6678-0B6B-EDACEE893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33A47B-8045-A963-F208-DE1F1F51FF8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876610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96306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A3DFA-A104-980D-07BD-E374AA1C49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D29D87-E054-680D-FD4B-8F287D9E80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396FED-F77C-60EF-2488-3BC66CC050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2953C3F-6A94-1EF4-9C8E-A7369813019F}"/>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6" name="Footer Placeholder 5">
            <a:extLst>
              <a:ext uri="{FF2B5EF4-FFF2-40B4-BE49-F238E27FC236}">
                <a16:creationId xmlns:a16="http://schemas.microsoft.com/office/drawing/2014/main" id="{4B58D2E2-52D2-15A4-6F09-0EEF337337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F4D82-EF6F-EA8F-BC7E-7B2DE096561E}"/>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2910653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56D7-F022-939D-FDA7-31FCF927FB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C6F99C-BDC8-A3F9-B66C-53BE00AAF1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AA9F23-4244-A50D-A98D-B2A931694F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FC32-6CEB-50A3-3434-5D096A729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98998-40D3-198C-DD5A-F57B99E454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13A63AC-FC6D-3B89-19C4-F3556706F121}"/>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8" name="Footer Placeholder 7">
            <a:extLst>
              <a:ext uri="{FF2B5EF4-FFF2-40B4-BE49-F238E27FC236}">
                <a16:creationId xmlns:a16="http://schemas.microsoft.com/office/drawing/2014/main" id="{509DAA38-632C-89E3-F1B3-9B38A7EED6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2487C4-4F31-8E1A-8D47-CFCA4FAB6493}"/>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094053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D85E6-614D-D8DF-A2B8-8F7320BA10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D843E-A5B0-6D06-AA95-64E3DDA01232}"/>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4" name="Footer Placeholder 3">
            <a:extLst>
              <a:ext uri="{FF2B5EF4-FFF2-40B4-BE49-F238E27FC236}">
                <a16:creationId xmlns:a16="http://schemas.microsoft.com/office/drawing/2014/main" id="{F1782152-EDBD-B64F-47D4-9B796CEFB8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102EB87-D81A-3225-DFA9-E42BF4C55127}"/>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936566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4E2749-482B-230A-9895-B3BEAB572388}"/>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3" name="Footer Placeholder 2">
            <a:extLst>
              <a:ext uri="{FF2B5EF4-FFF2-40B4-BE49-F238E27FC236}">
                <a16:creationId xmlns:a16="http://schemas.microsoft.com/office/drawing/2014/main" id="{13E1A1F0-5779-F243-4E33-3B63F3F252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D074CB-BF15-BA85-3A22-4791C3ED9428}"/>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440186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B17B-04BC-B1F6-51FF-F2037AF563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EAD86F-24C1-E122-D7B0-0EB1B4167A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32D8DE-A196-2665-D2A3-EF929DA31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CDE1E6-ABE0-3B70-BEAD-29F738DF3B1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6" name="Footer Placeholder 5">
            <a:extLst>
              <a:ext uri="{FF2B5EF4-FFF2-40B4-BE49-F238E27FC236}">
                <a16:creationId xmlns:a16="http://schemas.microsoft.com/office/drawing/2014/main" id="{BD99422F-51DD-AED2-A399-A96A6EB482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B9104-B101-0D5E-0A01-BDA786BAABF3}"/>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079832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207-3FEC-DDF4-56F0-935AA00AE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93D7442-28E2-6F3A-2700-2348C529C6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0F9F90-3999-6F13-06A1-87C18D1718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40839A-55B5-CC2E-DBF0-49D138A2F696}"/>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6" name="Footer Placeholder 5">
            <a:extLst>
              <a:ext uri="{FF2B5EF4-FFF2-40B4-BE49-F238E27FC236}">
                <a16:creationId xmlns:a16="http://schemas.microsoft.com/office/drawing/2014/main" id="{D3582A65-E54D-1EC1-D754-DE5098D4C0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FA17C-0B30-064E-EF60-2C01EECB843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699760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79BE2-835B-9FBB-9175-BA602A4A48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6A8505-8031-1B8A-11A7-6C53E6E29A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D6D546-3EA7-7579-92DD-282B39F9E3B8}"/>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0C47F38F-C559-BF19-1335-DC1A988617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98AB9-4E69-B1F6-6096-D3FA55826064}"/>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136985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50F028-9903-05C4-9ED4-DBDBB9361E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832568-DA40-B1BE-A0B4-3B3885CBB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F37C02-5BAB-F3B2-E8D7-0794E6E35B8C}"/>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6B69D20B-C310-7241-CE75-57B96CC19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7DBD2F-DDCB-E6E6-A449-B9183058E96F}"/>
              </a:ext>
            </a:extLst>
          </p:cNvPr>
          <p:cNvSpPr>
            <a:spLocks noGrp="1"/>
          </p:cNvSpPr>
          <p:nvPr>
            <p:ph type="sldNum" sz="quarter" idx="12"/>
          </p:nvPr>
        </p:nvSpPr>
        <p:spPr/>
        <p:txBody>
          <a:bodyPr/>
          <a:lstStyle/>
          <a:p>
            <a:fld id="{EA6ACE33-190F-3749-82E1-9A0587CDE7E6}" type="slidenum">
              <a:rPr lang="en-US" smtClean="0"/>
              <a:t>‹#›</a:t>
            </a:fld>
            <a:endParaRPr lang="en-US"/>
          </a:p>
        </p:txBody>
      </p:sp>
    </p:spTree>
    <p:extLst>
      <p:ext uri="{BB962C8B-B14F-4D97-AF65-F5344CB8AC3E}">
        <p14:creationId xmlns:p14="http://schemas.microsoft.com/office/powerpoint/2010/main" val="40145196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6" name="Picture 5" descr="A person hugging another person&#10;&#10;Description automatically generated">
            <a:extLst>
              <a:ext uri="{FF2B5EF4-FFF2-40B4-BE49-F238E27FC236}">
                <a16:creationId xmlns:a16="http://schemas.microsoft.com/office/drawing/2014/main" id="{2B279874-C162-CA86-58D3-6E12C986267C}"/>
              </a:ext>
            </a:extLst>
          </p:cNvPr>
          <p:cNvPicPr/>
          <p:nvPr userDrawn="1"/>
        </p:nvPicPr>
        <p:blipFill>
          <a:blip r:embed="rId2" cstate="hqprint">
            <a:extLst>
              <a:ext uri="{28A0092B-C50C-407E-A947-70E740481C1C}">
                <a14:useLocalDpi xmlns:a14="http://schemas.microsoft.com/office/drawing/2010/main"/>
              </a:ext>
            </a:extLst>
          </a:blip>
          <a:srcRect l="1456" r="1456" b="2615"/>
          <a:stretch/>
        </p:blipFill>
        <p:spPr>
          <a:xfrm>
            <a:off x="-1" y="0"/>
            <a:ext cx="12192001" cy="6878927"/>
          </a:xfrm>
          <a:prstGeom prst="rect">
            <a:avLst/>
          </a:prstGeom>
        </p:spPr>
      </p:pic>
      <p:sp>
        <p:nvSpPr>
          <p:cNvPr id="8" name="Text Placeholder 2">
            <a:extLst>
              <a:ext uri="{FF2B5EF4-FFF2-40B4-BE49-F238E27FC236}">
                <a16:creationId xmlns:a16="http://schemas.microsoft.com/office/drawing/2014/main" id="{58D5835F-52E3-467E-0B31-2D31AC1F97C3}"/>
              </a:ext>
            </a:extLst>
          </p:cNvPr>
          <p:cNvSpPr txBox="1">
            <a:spLocks/>
          </p:cNvSpPr>
          <p:nvPr userDrawn="1"/>
        </p:nvSpPr>
        <p:spPr>
          <a:xfrm>
            <a:off x="1736922" y="2755926"/>
            <a:ext cx="3164236" cy="2995601"/>
          </a:xfrm>
          <a:prstGeom prst="rect">
            <a:avLst/>
          </a:prstGeom>
        </p:spPr>
        <p:txBody>
          <a:bodyPr lIns="0" rIns="9144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a:lnSpc>
                <a:spcPct val="100000"/>
              </a:lnSpc>
              <a:spcBef>
                <a:spcPts val="100"/>
              </a:spcBef>
              <a:spcAft>
                <a:spcPts val="200"/>
              </a:spcAft>
            </a:pPr>
            <a:r>
              <a:rPr lang="en-US" sz="2200">
                <a:solidFill>
                  <a:srgbClr val="1F2B54"/>
                </a:solidFill>
                <a:latin typeface="Brandon Text Regular" panose="020B0503020203060203" pitchFamily="34" charset="77"/>
              </a:rPr>
              <a:t>No essay required</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Need to be 16 or older</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Not based on GPA </a:t>
            </a:r>
          </a:p>
          <a:p>
            <a:pPr marL="0" lvl="1">
              <a:lnSpc>
                <a:spcPct val="100000"/>
              </a:lnSpc>
              <a:spcBef>
                <a:spcPts val="100"/>
              </a:spcBef>
              <a:spcAft>
                <a:spcPts val="200"/>
              </a:spcAft>
            </a:pPr>
            <a:r>
              <a:rPr lang="en-US" sz="2200">
                <a:solidFill>
                  <a:srgbClr val="1F2B54"/>
                </a:solidFill>
                <a:latin typeface="Brandon Text Regular" panose="020B0503020203060203" pitchFamily="34" charset="77"/>
              </a:rPr>
              <a:t>Must live in Indiana</a:t>
            </a:r>
          </a:p>
        </p:txBody>
      </p:sp>
      <p:sp>
        <p:nvSpPr>
          <p:cNvPr id="9" name="TextBox 8">
            <a:extLst>
              <a:ext uri="{FF2B5EF4-FFF2-40B4-BE49-F238E27FC236}">
                <a16:creationId xmlns:a16="http://schemas.microsoft.com/office/drawing/2014/main" id="{E0D1C6A7-0F07-737E-C759-93882A7DDCE6}"/>
              </a:ext>
            </a:extLst>
          </p:cNvPr>
          <p:cNvSpPr txBox="1"/>
          <p:nvPr userDrawn="1"/>
        </p:nvSpPr>
        <p:spPr>
          <a:xfrm>
            <a:off x="614210" y="4536969"/>
            <a:ext cx="4746891" cy="430887"/>
          </a:xfrm>
          <a:prstGeom prst="rect">
            <a:avLst/>
          </a:prstGeom>
          <a:noFill/>
          <a:ln>
            <a:noFill/>
          </a:ln>
        </p:spPr>
        <p:txBody>
          <a:bodyPr wrap="square" lIns="0" rIns="0">
            <a:spAutoFit/>
          </a:bodyPr>
          <a:lstStyle/>
          <a:p>
            <a:pPr marL="0" lvl="1" indent="0" algn="ctr">
              <a:lnSpc>
                <a:spcPct val="100000"/>
              </a:lnSpc>
              <a:buNone/>
            </a:pPr>
            <a:r>
              <a:rPr lang="en-US" sz="2200" b="0">
                <a:solidFill>
                  <a:srgbClr val="A5264A"/>
                </a:solidFill>
                <a:latin typeface="Calibri" panose="020F0502020204030204" pitchFamily="34" charset="0"/>
                <a:cs typeface="Calibri" panose="020F0502020204030204" pitchFamily="34" charset="0"/>
              </a:rPr>
              <a:t>Enter at: </a:t>
            </a:r>
            <a:r>
              <a:rPr lang="en-US" sz="2200" b="1" err="1">
                <a:solidFill>
                  <a:srgbClr val="A5264A"/>
                </a:solidFill>
                <a:latin typeface="Calibri" panose="020F0502020204030204" pitchFamily="34" charset="0"/>
                <a:cs typeface="Calibri" panose="020F0502020204030204" pitchFamily="34" charset="0"/>
              </a:rPr>
              <a:t>INvestEdIndiana.org</a:t>
            </a:r>
            <a:r>
              <a:rPr lang="en-US" sz="2200" b="1">
                <a:solidFill>
                  <a:srgbClr val="A5264A"/>
                </a:solidFill>
                <a:latin typeface="Calibri" panose="020F0502020204030204" pitchFamily="34" charset="0"/>
                <a:cs typeface="Calibri" panose="020F0502020204030204" pitchFamily="34" charset="0"/>
              </a:rPr>
              <a:t>/1000</a:t>
            </a:r>
          </a:p>
        </p:txBody>
      </p:sp>
      <p:sp>
        <p:nvSpPr>
          <p:cNvPr id="10" name="TextBox 9">
            <a:extLst>
              <a:ext uri="{FF2B5EF4-FFF2-40B4-BE49-F238E27FC236}">
                <a16:creationId xmlns:a16="http://schemas.microsoft.com/office/drawing/2014/main" id="{BB2A2FA3-F91C-00F7-A680-B226500EF928}"/>
              </a:ext>
            </a:extLst>
          </p:cNvPr>
          <p:cNvSpPr txBox="1"/>
          <p:nvPr userDrawn="1"/>
        </p:nvSpPr>
        <p:spPr>
          <a:xfrm>
            <a:off x="931873" y="336676"/>
            <a:ext cx="4111577" cy="2492990"/>
          </a:xfrm>
          <a:prstGeom prst="rect">
            <a:avLst/>
          </a:prstGeom>
          <a:noFill/>
        </p:spPr>
        <p:txBody>
          <a:bodyPr wrap="square" rtlCol="0">
            <a:spAutoFit/>
          </a:bodyPr>
          <a:lstStyle/>
          <a:p>
            <a:pPr algn="ctr"/>
            <a:r>
              <a:rPr lang="en-US" sz="3400" b="0" i="0">
                <a:solidFill>
                  <a:srgbClr val="2D4FA3"/>
                </a:solidFill>
                <a:latin typeface="Calibri" panose="020F0502020204030204" pitchFamily="34" charset="0"/>
                <a:cs typeface="Calibri" panose="020F0502020204030204" pitchFamily="34" charset="0"/>
              </a:rPr>
              <a:t>Enter the </a:t>
            </a:r>
            <a:r>
              <a:rPr lang="en-US" sz="3400" b="1" i="0">
                <a:solidFill>
                  <a:srgbClr val="2D4FA3"/>
                </a:solidFill>
                <a:latin typeface="Calibri" panose="020F0502020204030204" pitchFamily="34" charset="0"/>
                <a:cs typeface="Calibri" panose="020F0502020204030204" pitchFamily="34" charset="0"/>
              </a:rPr>
              <a:t>INvest</a:t>
            </a:r>
            <a:r>
              <a:rPr lang="en-US" sz="3400" b="1" i="0">
                <a:solidFill>
                  <a:srgbClr val="F4C638"/>
                </a:solidFill>
                <a:latin typeface="Calibri" panose="020F0502020204030204" pitchFamily="34" charset="0"/>
                <a:cs typeface="Calibri" panose="020F0502020204030204" pitchFamily="34" charset="0"/>
              </a:rPr>
              <a:t>Ed</a:t>
            </a:r>
            <a:br>
              <a:rPr lang="en-US" b="0" i="0">
                <a:solidFill>
                  <a:srgbClr val="2D4FA3"/>
                </a:solidFill>
                <a:latin typeface="Calibri" panose="020F0502020204030204" pitchFamily="34" charset="0"/>
                <a:cs typeface="Calibri" panose="020F0502020204030204" pitchFamily="34" charset="0"/>
              </a:rPr>
            </a:br>
            <a:r>
              <a:rPr lang="en-US" sz="8800" b="1" i="0">
                <a:solidFill>
                  <a:srgbClr val="2D4FA3"/>
                </a:solidFill>
                <a:latin typeface="Calibri" panose="020F0502020204030204" pitchFamily="34" charset="0"/>
                <a:cs typeface="Calibri" panose="020F0502020204030204" pitchFamily="34" charset="0"/>
              </a:rPr>
              <a:t>$1,000</a:t>
            </a:r>
            <a:br>
              <a:rPr lang="en-US" b="0" i="0">
                <a:solidFill>
                  <a:srgbClr val="2D4FA3"/>
                </a:solidFill>
                <a:latin typeface="Calibri" panose="020F0502020204030204" pitchFamily="34" charset="0"/>
                <a:cs typeface="Calibri" panose="020F0502020204030204" pitchFamily="34" charset="0"/>
              </a:rPr>
            </a:br>
            <a:r>
              <a:rPr lang="en-US" sz="3400" b="0" i="0">
                <a:solidFill>
                  <a:srgbClr val="2D4FA3"/>
                </a:solidFill>
                <a:latin typeface="Calibri" panose="020F0502020204030204" pitchFamily="34" charset="0"/>
                <a:cs typeface="Calibri" panose="020F0502020204030204" pitchFamily="34" charset="0"/>
              </a:rPr>
              <a:t>Scholarship Giveaway!</a:t>
            </a:r>
            <a:endParaRPr lang="en-US" sz="3400" b="0" i="0">
              <a:latin typeface="Calibri" panose="020F0502020204030204" pitchFamily="34" charset="0"/>
              <a:cs typeface="Calibri" panose="020F0502020204030204" pitchFamily="34" charset="0"/>
            </a:endParaRPr>
          </a:p>
        </p:txBody>
      </p:sp>
      <p:pic>
        <p:nvPicPr>
          <p:cNvPr id="11" name="Picture 10" descr="A blue qr code on a black background&#10;&#10;Description automatically generated">
            <a:extLst>
              <a:ext uri="{FF2B5EF4-FFF2-40B4-BE49-F238E27FC236}">
                <a16:creationId xmlns:a16="http://schemas.microsoft.com/office/drawing/2014/main" id="{95BE7560-CEC9-76F5-6242-7BD18C0906C8}"/>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2246471" y="5050593"/>
            <a:ext cx="1482368" cy="1484619"/>
          </a:xfrm>
          <a:prstGeom prst="rect">
            <a:avLst/>
          </a:prstGeom>
        </p:spPr>
      </p:pic>
      <p:pic>
        <p:nvPicPr>
          <p:cNvPr id="2" name="Picture 5">
            <a:extLst>
              <a:ext uri="{FF2B5EF4-FFF2-40B4-BE49-F238E27FC236}">
                <a16:creationId xmlns:a16="http://schemas.microsoft.com/office/drawing/2014/main" id="{3954D02C-27BE-62B3-5546-401B277E384C}"/>
              </a:ext>
            </a:extLst>
          </p:cNvPr>
          <p:cNvPicPr>
            <a:picLocks noChangeAspect="1"/>
          </p:cNvPicPr>
          <p:nvPr userDrawn="1"/>
        </p:nvPicPr>
        <p:blipFill>
          <a:blip r:embed="rId4"/>
          <a:srcRect/>
          <a:stretch>
            <a:fillRect/>
          </a:stretch>
        </p:blipFill>
        <p:spPr>
          <a:xfrm>
            <a:off x="9636830" y="189442"/>
            <a:ext cx="2311330" cy="738341"/>
          </a:xfrm>
          <a:prstGeom prst="rect">
            <a:avLst/>
          </a:prstGeom>
          <a:effectLst>
            <a:glow rad="1720912">
              <a:schemeClr val="accent3">
                <a:lumMod val="50000"/>
                <a:alpha val="46713"/>
              </a:schemeClr>
            </a:glow>
          </a:effectLst>
        </p:spPr>
      </p:pic>
    </p:spTree>
    <p:extLst>
      <p:ext uri="{BB962C8B-B14F-4D97-AF65-F5344CB8AC3E}">
        <p14:creationId xmlns:p14="http://schemas.microsoft.com/office/powerpoint/2010/main" val="126050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6_Blank">
    <p:spTree>
      <p:nvGrpSpPr>
        <p:cNvPr id="1" name=""/>
        <p:cNvGrpSpPr/>
        <p:nvPr/>
      </p:nvGrpSpPr>
      <p:grpSpPr>
        <a:xfrm>
          <a:off x="0" y="0"/>
          <a:ext cx="0" cy="0"/>
          <a:chOff x="0" y="0"/>
          <a:chExt cx="0" cy="0"/>
        </a:xfrm>
      </p:grpSpPr>
      <p:sp>
        <p:nvSpPr>
          <p:cNvPr id="3" name="Text Placeholder 31">
            <a:extLst>
              <a:ext uri="{FF2B5EF4-FFF2-40B4-BE49-F238E27FC236}">
                <a16:creationId xmlns:a16="http://schemas.microsoft.com/office/drawing/2014/main" id="{FE8EB579-9E92-DF66-9AC9-E48AFC030D94}"/>
              </a:ext>
            </a:extLst>
          </p:cNvPr>
          <p:cNvSpPr>
            <a:spLocks noGrp="1"/>
          </p:cNvSpPr>
          <p:nvPr>
            <p:ph type="body" sz="quarter" idx="17" hasCustomPrompt="1"/>
          </p:nvPr>
        </p:nvSpPr>
        <p:spPr>
          <a:xfrm>
            <a:off x="403713" y="1286478"/>
            <a:ext cx="10515600" cy="463267"/>
          </a:xfrm>
        </p:spPr>
        <p:txBody>
          <a:bodyPr/>
          <a:lstStyle>
            <a:lvl1pPr marL="0" indent="0">
              <a:buNone/>
              <a:defRPr>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Edit text</a:t>
            </a:r>
          </a:p>
        </p:txBody>
      </p:sp>
      <p:sp>
        <p:nvSpPr>
          <p:cNvPr id="4" name="Rectangle 3">
            <a:extLst>
              <a:ext uri="{FF2B5EF4-FFF2-40B4-BE49-F238E27FC236}">
                <a16:creationId xmlns:a16="http://schemas.microsoft.com/office/drawing/2014/main" id="{DFF97E2E-46E8-1A67-9A5D-45A91C217A5C}"/>
              </a:ext>
            </a:extLst>
          </p:cNvPr>
          <p:cNvSpPr/>
          <p:nvPr userDrawn="1"/>
        </p:nvSpPr>
        <p:spPr>
          <a:xfrm>
            <a:off x="0" y="0"/>
            <a:ext cx="12192000" cy="931311"/>
          </a:xfrm>
          <a:prstGeom prst="rect">
            <a:avLst/>
          </a:pr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logo with a black background&#10;&#10;Description automatically generated">
            <a:extLst>
              <a:ext uri="{FF2B5EF4-FFF2-40B4-BE49-F238E27FC236}">
                <a16:creationId xmlns:a16="http://schemas.microsoft.com/office/drawing/2014/main" id="{5EF749F0-7BB7-B7C6-BAFF-A8E4D09104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5335" y="158999"/>
            <a:ext cx="870903" cy="594360"/>
          </a:xfrm>
          <a:prstGeom prst="rect">
            <a:avLst/>
          </a:prstGeom>
        </p:spPr>
      </p:pic>
      <p:sp>
        <p:nvSpPr>
          <p:cNvPr id="6" name="Title 19">
            <a:extLst>
              <a:ext uri="{FF2B5EF4-FFF2-40B4-BE49-F238E27FC236}">
                <a16:creationId xmlns:a16="http://schemas.microsoft.com/office/drawing/2014/main" id="{A90D66BA-E690-6FA7-1A2A-FBB06BA799DD}"/>
              </a:ext>
            </a:extLst>
          </p:cNvPr>
          <p:cNvSpPr>
            <a:spLocks noGrp="1"/>
          </p:cNvSpPr>
          <p:nvPr>
            <p:ph type="title"/>
          </p:nvPr>
        </p:nvSpPr>
        <p:spPr>
          <a:xfrm>
            <a:off x="403713" y="220741"/>
            <a:ext cx="8458427" cy="489828"/>
          </a:xfrm>
        </p:spPr>
        <p:txBody>
          <a:bodyPr/>
          <a:lstStyle>
            <a:lvl1pPr>
              <a:lnSpc>
                <a:spcPct val="100000"/>
              </a:lnSpc>
              <a:defRPr b="1" baseline="0">
                <a:solidFill>
                  <a:schemeClr val="bg1"/>
                </a:solidFill>
                <a:latin typeface="Merriweather" pitchFamily="2" charset="77"/>
              </a:defRPr>
            </a:lvl1pPr>
          </a:lstStyle>
          <a:p>
            <a:r>
              <a:rPr lang="en-US"/>
              <a:t>Click to edit Master title style</a:t>
            </a:r>
          </a:p>
        </p:txBody>
      </p:sp>
    </p:spTree>
    <p:extLst>
      <p:ext uri="{BB962C8B-B14F-4D97-AF65-F5344CB8AC3E}">
        <p14:creationId xmlns:p14="http://schemas.microsoft.com/office/powerpoint/2010/main" val="327941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2E50A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658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Blank">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EA6F4D40-2B3D-9AC1-F8AD-DE36D1567751}"/>
              </a:ext>
            </a:extLst>
          </p:cNvPr>
          <p:cNvSpPr/>
          <p:nvPr userDrawn="1"/>
        </p:nvSpPr>
        <p:spPr>
          <a:xfrm>
            <a:off x="2986328" y="2213827"/>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ctangle 2">
            <a:extLst>
              <a:ext uri="{FF2B5EF4-FFF2-40B4-BE49-F238E27FC236}">
                <a16:creationId xmlns:a16="http://schemas.microsoft.com/office/drawing/2014/main" id="{B77C2554-7054-F41A-F0C2-EEAB06E89E28}"/>
              </a:ext>
            </a:extLst>
          </p:cNvPr>
          <p:cNvSpPr/>
          <p:nvPr userDrawn="1"/>
        </p:nvSpPr>
        <p:spPr>
          <a:xfrm>
            <a:off x="0" y="0"/>
            <a:ext cx="12192000" cy="220133"/>
          </a:xfrm>
          <a:prstGeom prst="rect">
            <a:avLst/>
          </a:pr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1">
            <a:extLst>
              <a:ext uri="{FF2B5EF4-FFF2-40B4-BE49-F238E27FC236}">
                <a16:creationId xmlns:a16="http://schemas.microsoft.com/office/drawing/2014/main" id="{1B1D1323-F4B1-3F23-FA24-444EF115682B}"/>
              </a:ext>
            </a:extLst>
          </p:cNvPr>
          <p:cNvSpPr>
            <a:spLocks noGrp="1"/>
          </p:cNvSpPr>
          <p:nvPr>
            <p:ph type="body" sz="quarter" idx="32" hasCustomPrompt="1"/>
          </p:nvPr>
        </p:nvSpPr>
        <p:spPr>
          <a:xfrm>
            <a:off x="124287" y="3897975"/>
            <a:ext cx="1733018" cy="463267"/>
          </a:xfrm>
        </p:spPr>
        <p:txBody>
          <a:bodyPr/>
          <a:lstStyle>
            <a:lvl1pPr marL="0" indent="0" algn="ctr">
              <a:buNone/>
              <a:defRPr b="1" i="0">
                <a:solidFill>
                  <a:srgbClr val="F0762E"/>
                </a:solidFill>
                <a:latin typeface="Merriweather" pitchFamily="2" charset="77"/>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On Time</a:t>
            </a:r>
          </a:p>
        </p:txBody>
      </p:sp>
      <p:sp>
        <p:nvSpPr>
          <p:cNvPr id="5" name="Freeform 4">
            <a:extLst>
              <a:ext uri="{FF2B5EF4-FFF2-40B4-BE49-F238E27FC236}">
                <a16:creationId xmlns:a16="http://schemas.microsoft.com/office/drawing/2014/main" id="{EE0C9156-022A-5945-8ABF-D3B34BD7F750}"/>
              </a:ext>
            </a:extLst>
          </p:cNvPr>
          <p:cNvSpPr/>
          <p:nvPr userDrawn="1"/>
        </p:nvSpPr>
        <p:spPr>
          <a:xfrm>
            <a:off x="2048200" y="2213826"/>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30</a:t>
            </a:r>
          </a:p>
          <a:p>
            <a:pPr algn="ctr"/>
            <a:r>
              <a:rPr lang="en-US" sz="1600" baseline="0">
                <a:latin typeface="Calibri" panose="020F0502020204030204" pitchFamily="34" charset="0"/>
                <a:cs typeface="Calibri" panose="020F0502020204030204" pitchFamily="34" charset="0"/>
              </a:rPr>
              <a:t>Credits</a:t>
            </a:r>
          </a:p>
        </p:txBody>
      </p:sp>
      <p:sp>
        <p:nvSpPr>
          <p:cNvPr id="6" name="Text Placeholder 31">
            <a:extLst>
              <a:ext uri="{FF2B5EF4-FFF2-40B4-BE49-F238E27FC236}">
                <a16:creationId xmlns:a16="http://schemas.microsoft.com/office/drawing/2014/main" id="{0691A7B5-F0BB-F3E8-CB81-7C32DDA99CB8}"/>
              </a:ext>
            </a:extLst>
          </p:cNvPr>
          <p:cNvSpPr>
            <a:spLocks noGrp="1"/>
          </p:cNvSpPr>
          <p:nvPr>
            <p:ph type="body" sz="quarter" idx="43" hasCustomPrompt="1"/>
          </p:nvPr>
        </p:nvSpPr>
        <p:spPr>
          <a:xfrm>
            <a:off x="3277733" y="2310146"/>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7" name="Freeform 6">
            <a:extLst>
              <a:ext uri="{FF2B5EF4-FFF2-40B4-BE49-F238E27FC236}">
                <a16:creationId xmlns:a16="http://schemas.microsoft.com/office/drawing/2014/main" id="{D82405C1-3982-FF8B-1372-BE660A0B5BBE}"/>
              </a:ext>
            </a:extLst>
          </p:cNvPr>
          <p:cNvSpPr/>
          <p:nvPr userDrawn="1"/>
        </p:nvSpPr>
        <p:spPr>
          <a:xfrm>
            <a:off x="2986328" y="3202637"/>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7">
            <a:extLst>
              <a:ext uri="{FF2B5EF4-FFF2-40B4-BE49-F238E27FC236}">
                <a16:creationId xmlns:a16="http://schemas.microsoft.com/office/drawing/2014/main" id="{B229CDB3-E23F-06AA-6CA2-E50CAE92927A}"/>
              </a:ext>
            </a:extLst>
          </p:cNvPr>
          <p:cNvSpPr/>
          <p:nvPr userDrawn="1"/>
        </p:nvSpPr>
        <p:spPr>
          <a:xfrm>
            <a:off x="2048200" y="3202636"/>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60</a:t>
            </a:r>
          </a:p>
          <a:p>
            <a:pPr algn="ctr"/>
            <a:r>
              <a:rPr lang="en-US" sz="1600" baseline="0">
                <a:latin typeface="Calibri" panose="020F0502020204030204" pitchFamily="34" charset="0"/>
                <a:cs typeface="Calibri" panose="020F0502020204030204" pitchFamily="34" charset="0"/>
              </a:rPr>
              <a:t>Credits</a:t>
            </a:r>
          </a:p>
        </p:txBody>
      </p:sp>
      <p:sp>
        <p:nvSpPr>
          <p:cNvPr id="9" name="Text Placeholder 31">
            <a:extLst>
              <a:ext uri="{FF2B5EF4-FFF2-40B4-BE49-F238E27FC236}">
                <a16:creationId xmlns:a16="http://schemas.microsoft.com/office/drawing/2014/main" id="{D26FDA88-6C3F-210A-C68C-6EEF900043B4}"/>
              </a:ext>
            </a:extLst>
          </p:cNvPr>
          <p:cNvSpPr>
            <a:spLocks noGrp="1"/>
          </p:cNvSpPr>
          <p:nvPr>
            <p:ph type="body" sz="quarter" idx="44" hasCustomPrompt="1"/>
          </p:nvPr>
        </p:nvSpPr>
        <p:spPr>
          <a:xfrm>
            <a:off x="3277733" y="3298956"/>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10" name="Freeform 9">
            <a:extLst>
              <a:ext uri="{FF2B5EF4-FFF2-40B4-BE49-F238E27FC236}">
                <a16:creationId xmlns:a16="http://schemas.microsoft.com/office/drawing/2014/main" id="{8D497880-F55A-78AF-2A72-04D19E66E6B5}"/>
              </a:ext>
            </a:extLst>
          </p:cNvPr>
          <p:cNvSpPr/>
          <p:nvPr userDrawn="1"/>
        </p:nvSpPr>
        <p:spPr>
          <a:xfrm>
            <a:off x="2986328" y="4191444"/>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10">
            <a:extLst>
              <a:ext uri="{FF2B5EF4-FFF2-40B4-BE49-F238E27FC236}">
                <a16:creationId xmlns:a16="http://schemas.microsoft.com/office/drawing/2014/main" id="{83AC2C42-C4F2-6151-E6A7-1F9323BCD3E9}"/>
              </a:ext>
            </a:extLst>
          </p:cNvPr>
          <p:cNvSpPr/>
          <p:nvPr userDrawn="1"/>
        </p:nvSpPr>
        <p:spPr>
          <a:xfrm>
            <a:off x="2048200" y="4191443"/>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90</a:t>
            </a:r>
          </a:p>
          <a:p>
            <a:pPr algn="ctr"/>
            <a:r>
              <a:rPr lang="en-US" sz="1600" baseline="0">
                <a:latin typeface="Calibri" panose="020F0502020204030204" pitchFamily="34" charset="0"/>
                <a:cs typeface="Calibri" panose="020F0502020204030204" pitchFamily="34" charset="0"/>
              </a:rPr>
              <a:t>Credits</a:t>
            </a:r>
          </a:p>
        </p:txBody>
      </p:sp>
      <p:sp>
        <p:nvSpPr>
          <p:cNvPr id="12" name="Text Placeholder 31">
            <a:extLst>
              <a:ext uri="{FF2B5EF4-FFF2-40B4-BE49-F238E27FC236}">
                <a16:creationId xmlns:a16="http://schemas.microsoft.com/office/drawing/2014/main" id="{5205737D-CB33-D434-4BF2-340E0D95F785}"/>
              </a:ext>
            </a:extLst>
          </p:cNvPr>
          <p:cNvSpPr>
            <a:spLocks noGrp="1"/>
          </p:cNvSpPr>
          <p:nvPr>
            <p:ph type="body" sz="quarter" idx="45" hasCustomPrompt="1"/>
          </p:nvPr>
        </p:nvSpPr>
        <p:spPr>
          <a:xfrm>
            <a:off x="3277733" y="4287763"/>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13" name="Freeform 12">
            <a:extLst>
              <a:ext uri="{FF2B5EF4-FFF2-40B4-BE49-F238E27FC236}">
                <a16:creationId xmlns:a16="http://schemas.microsoft.com/office/drawing/2014/main" id="{8021516D-B6EF-D46D-1D51-B5DF9785DBDC}"/>
              </a:ext>
            </a:extLst>
          </p:cNvPr>
          <p:cNvSpPr/>
          <p:nvPr userDrawn="1"/>
        </p:nvSpPr>
        <p:spPr>
          <a:xfrm>
            <a:off x="2986328" y="5180249"/>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13">
            <a:extLst>
              <a:ext uri="{FF2B5EF4-FFF2-40B4-BE49-F238E27FC236}">
                <a16:creationId xmlns:a16="http://schemas.microsoft.com/office/drawing/2014/main" id="{5A7C7DA8-3613-EC62-C247-1CACE38694BC}"/>
              </a:ext>
            </a:extLst>
          </p:cNvPr>
          <p:cNvSpPr/>
          <p:nvPr userDrawn="1"/>
        </p:nvSpPr>
        <p:spPr>
          <a:xfrm>
            <a:off x="2048200" y="5180248"/>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120</a:t>
            </a:r>
          </a:p>
          <a:p>
            <a:pPr algn="ctr"/>
            <a:r>
              <a:rPr lang="en-US" sz="1600" baseline="0">
                <a:latin typeface="Calibri" panose="020F0502020204030204" pitchFamily="34" charset="0"/>
                <a:cs typeface="Calibri" panose="020F0502020204030204" pitchFamily="34" charset="0"/>
              </a:rPr>
              <a:t>Credits</a:t>
            </a:r>
          </a:p>
        </p:txBody>
      </p:sp>
      <p:sp>
        <p:nvSpPr>
          <p:cNvPr id="15" name="Text Placeholder 31">
            <a:extLst>
              <a:ext uri="{FF2B5EF4-FFF2-40B4-BE49-F238E27FC236}">
                <a16:creationId xmlns:a16="http://schemas.microsoft.com/office/drawing/2014/main" id="{4DD2D353-0045-DDF1-01D5-708D510738CA}"/>
              </a:ext>
            </a:extLst>
          </p:cNvPr>
          <p:cNvSpPr>
            <a:spLocks noGrp="1"/>
          </p:cNvSpPr>
          <p:nvPr>
            <p:ph type="body" sz="quarter" idx="46" hasCustomPrompt="1"/>
          </p:nvPr>
        </p:nvSpPr>
        <p:spPr>
          <a:xfrm>
            <a:off x="3277733" y="5276568"/>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16" name="Freeform 15">
            <a:extLst>
              <a:ext uri="{FF2B5EF4-FFF2-40B4-BE49-F238E27FC236}">
                <a16:creationId xmlns:a16="http://schemas.microsoft.com/office/drawing/2014/main" id="{1CC50B2F-A1AB-71DF-13B1-FCBD030B04E2}"/>
              </a:ext>
            </a:extLst>
          </p:cNvPr>
          <p:cNvSpPr/>
          <p:nvPr userDrawn="1"/>
        </p:nvSpPr>
        <p:spPr>
          <a:xfrm>
            <a:off x="8986718" y="1729921"/>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Text Placeholder 31">
            <a:extLst>
              <a:ext uri="{FF2B5EF4-FFF2-40B4-BE49-F238E27FC236}">
                <a16:creationId xmlns:a16="http://schemas.microsoft.com/office/drawing/2014/main" id="{467640C7-D5DC-C13E-5B68-8ED1FB7CD2E7}"/>
              </a:ext>
            </a:extLst>
          </p:cNvPr>
          <p:cNvSpPr>
            <a:spLocks noGrp="1"/>
          </p:cNvSpPr>
          <p:nvPr>
            <p:ph type="body" sz="quarter" idx="47" hasCustomPrompt="1"/>
          </p:nvPr>
        </p:nvSpPr>
        <p:spPr>
          <a:xfrm>
            <a:off x="5930284" y="3893902"/>
            <a:ext cx="1927412" cy="463267"/>
          </a:xfrm>
        </p:spPr>
        <p:txBody>
          <a:bodyPr/>
          <a:lstStyle>
            <a:lvl1pPr marL="0" indent="0" algn="ctr">
              <a:buNone/>
              <a:defRPr b="1" i="0">
                <a:solidFill>
                  <a:srgbClr val="2D4FA3"/>
                </a:solidFill>
                <a:latin typeface="Merriweather" pitchFamily="2" charset="77"/>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Full Time</a:t>
            </a:r>
          </a:p>
        </p:txBody>
      </p:sp>
      <p:sp>
        <p:nvSpPr>
          <p:cNvPr id="18" name="Freeform 17">
            <a:extLst>
              <a:ext uri="{FF2B5EF4-FFF2-40B4-BE49-F238E27FC236}">
                <a16:creationId xmlns:a16="http://schemas.microsoft.com/office/drawing/2014/main" id="{6BAD55F3-2008-B5E0-33A7-A2E72EB43A8B}"/>
              </a:ext>
            </a:extLst>
          </p:cNvPr>
          <p:cNvSpPr/>
          <p:nvPr userDrawn="1"/>
        </p:nvSpPr>
        <p:spPr>
          <a:xfrm>
            <a:off x="8048590" y="1729920"/>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24</a:t>
            </a:r>
          </a:p>
          <a:p>
            <a:pPr algn="ctr"/>
            <a:r>
              <a:rPr lang="en-US" sz="1600" baseline="0">
                <a:latin typeface="Calibri" panose="020F0502020204030204" pitchFamily="34" charset="0"/>
                <a:cs typeface="Calibri" panose="020F0502020204030204" pitchFamily="34" charset="0"/>
              </a:rPr>
              <a:t>Credits</a:t>
            </a:r>
          </a:p>
        </p:txBody>
      </p:sp>
      <p:sp>
        <p:nvSpPr>
          <p:cNvPr id="19" name="Text Placeholder 31">
            <a:extLst>
              <a:ext uri="{FF2B5EF4-FFF2-40B4-BE49-F238E27FC236}">
                <a16:creationId xmlns:a16="http://schemas.microsoft.com/office/drawing/2014/main" id="{E8FE59D7-5482-8063-BC59-D13FECD53B45}"/>
              </a:ext>
            </a:extLst>
          </p:cNvPr>
          <p:cNvSpPr>
            <a:spLocks noGrp="1"/>
          </p:cNvSpPr>
          <p:nvPr>
            <p:ph type="body" sz="quarter" idx="48" hasCustomPrompt="1"/>
          </p:nvPr>
        </p:nvSpPr>
        <p:spPr>
          <a:xfrm>
            <a:off x="9278123" y="1826240"/>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20" name="Freeform 19">
            <a:extLst>
              <a:ext uri="{FF2B5EF4-FFF2-40B4-BE49-F238E27FC236}">
                <a16:creationId xmlns:a16="http://schemas.microsoft.com/office/drawing/2014/main" id="{BEC4907D-7913-7AA1-09F5-B849E5A08801}"/>
              </a:ext>
            </a:extLst>
          </p:cNvPr>
          <p:cNvSpPr/>
          <p:nvPr userDrawn="1"/>
        </p:nvSpPr>
        <p:spPr>
          <a:xfrm>
            <a:off x="8986718" y="2718731"/>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F14FDA15-2D90-10AC-F281-BCAA4F9658B0}"/>
              </a:ext>
            </a:extLst>
          </p:cNvPr>
          <p:cNvSpPr/>
          <p:nvPr userDrawn="1"/>
        </p:nvSpPr>
        <p:spPr>
          <a:xfrm>
            <a:off x="8048590" y="2718730"/>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48</a:t>
            </a:r>
          </a:p>
          <a:p>
            <a:pPr algn="ctr"/>
            <a:r>
              <a:rPr lang="en-US" sz="1600" baseline="0">
                <a:latin typeface="Calibri" panose="020F0502020204030204" pitchFamily="34" charset="0"/>
                <a:cs typeface="Calibri" panose="020F0502020204030204" pitchFamily="34" charset="0"/>
              </a:rPr>
              <a:t>Credits</a:t>
            </a:r>
          </a:p>
        </p:txBody>
      </p:sp>
      <p:sp>
        <p:nvSpPr>
          <p:cNvPr id="22" name="Text Placeholder 31">
            <a:extLst>
              <a:ext uri="{FF2B5EF4-FFF2-40B4-BE49-F238E27FC236}">
                <a16:creationId xmlns:a16="http://schemas.microsoft.com/office/drawing/2014/main" id="{D76D5D54-2B71-240D-0329-B8D2CD144BF4}"/>
              </a:ext>
            </a:extLst>
          </p:cNvPr>
          <p:cNvSpPr>
            <a:spLocks noGrp="1"/>
          </p:cNvSpPr>
          <p:nvPr>
            <p:ph type="body" sz="quarter" idx="49" hasCustomPrompt="1"/>
          </p:nvPr>
        </p:nvSpPr>
        <p:spPr>
          <a:xfrm>
            <a:off x="9278123" y="2815050"/>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24" name="Freeform 23">
            <a:extLst>
              <a:ext uri="{FF2B5EF4-FFF2-40B4-BE49-F238E27FC236}">
                <a16:creationId xmlns:a16="http://schemas.microsoft.com/office/drawing/2014/main" id="{A212BC0F-C5C7-6F8B-9125-6FE3E49A514A}"/>
              </a:ext>
            </a:extLst>
          </p:cNvPr>
          <p:cNvSpPr/>
          <p:nvPr userDrawn="1"/>
        </p:nvSpPr>
        <p:spPr>
          <a:xfrm>
            <a:off x="8986718" y="3707538"/>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11388C9B-B755-7B83-89B3-55866FBDBB7D}"/>
              </a:ext>
            </a:extLst>
          </p:cNvPr>
          <p:cNvSpPr/>
          <p:nvPr userDrawn="1"/>
        </p:nvSpPr>
        <p:spPr>
          <a:xfrm>
            <a:off x="8048590" y="3707537"/>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72</a:t>
            </a:r>
          </a:p>
          <a:p>
            <a:pPr algn="ctr"/>
            <a:r>
              <a:rPr lang="en-US" sz="1600" baseline="0">
                <a:latin typeface="Calibri" panose="020F0502020204030204" pitchFamily="34" charset="0"/>
                <a:cs typeface="Calibri" panose="020F0502020204030204" pitchFamily="34" charset="0"/>
              </a:rPr>
              <a:t>Credits</a:t>
            </a:r>
          </a:p>
        </p:txBody>
      </p:sp>
      <p:sp>
        <p:nvSpPr>
          <p:cNvPr id="26" name="Text Placeholder 31">
            <a:extLst>
              <a:ext uri="{FF2B5EF4-FFF2-40B4-BE49-F238E27FC236}">
                <a16:creationId xmlns:a16="http://schemas.microsoft.com/office/drawing/2014/main" id="{543C32C2-7F4C-13AE-7611-3F99538D0F04}"/>
              </a:ext>
            </a:extLst>
          </p:cNvPr>
          <p:cNvSpPr>
            <a:spLocks noGrp="1"/>
          </p:cNvSpPr>
          <p:nvPr>
            <p:ph type="body" sz="quarter" idx="50" hasCustomPrompt="1"/>
          </p:nvPr>
        </p:nvSpPr>
        <p:spPr>
          <a:xfrm>
            <a:off x="9278123" y="3803857"/>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27" name="Freeform 26">
            <a:extLst>
              <a:ext uri="{FF2B5EF4-FFF2-40B4-BE49-F238E27FC236}">
                <a16:creationId xmlns:a16="http://schemas.microsoft.com/office/drawing/2014/main" id="{61E16837-78E2-35A9-9BDD-5B18108E1D26}"/>
              </a:ext>
            </a:extLst>
          </p:cNvPr>
          <p:cNvSpPr/>
          <p:nvPr userDrawn="1"/>
        </p:nvSpPr>
        <p:spPr>
          <a:xfrm>
            <a:off x="8986718" y="4696343"/>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27">
            <a:extLst>
              <a:ext uri="{FF2B5EF4-FFF2-40B4-BE49-F238E27FC236}">
                <a16:creationId xmlns:a16="http://schemas.microsoft.com/office/drawing/2014/main" id="{82667ED2-2E08-1644-1378-BDF5C15CCC68}"/>
              </a:ext>
            </a:extLst>
          </p:cNvPr>
          <p:cNvSpPr/>
          <p:nvPr userDrawn="1"/>
        </p:nvSpPr>
        <p:spPr>
          <a:xfrm>
            <a:off x="8048590" y="4696342"/>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1" baseline="0">
                <a:latin typeface="Merriweather" pitchFamily="2" charset="77"/>
              </a:rPr>
              <a:t>96</a:t>
            </a:r>
          </a:p>
          <a:p>
            <a:pPr algn="ctr"/>
            <a:r>
              <a:rPr lang="en-US" sz="1600" baseline="0">
                <a:latin typeface="Calibri" panose="020F0502020204030204" pitchFamily="34" charset="0"/>
                <a:cs typeface="Calibri" panose="020F0502020204030204" pitchFamily="34" charset="0"/>
              </a:rPr>
              <a:t>Credits</a:t>
            </a:r>
          </a:p>
        </p:txBody>
      </p:sp>
      <p:sp>
        <p:nvSpPr>
          <p:cNvPr id="29" name="Text Placeholder 31">
            <a:extLst>
              <a:ext uri="{FF2B5EF4-FFF2-40B4-BE49-F238E27FC236}">
                <a16:creationId xmlns:a16="http://schemas.microsoft.com/office/drawing/2014/main" id="{3FAB6C59-47AB-1259-B190-05960808FA5B}"/>
              </a:ext>
            </a:extLst>
          </p:cNvPr>
          <p:cNvSpPr>
            <a:spLocks noGrp="1"/>
          </p:cNvSpPr>
          <p:nvPr>
            <p:ph type="body" sz="quarter" idx="51" hasCustomPrompt="1"/>
          </p:nvPr>
        </p:nvSpPr>
        <p:spPr>
          <a:xfrm>
            <a:off x="9278123" y="4792662"/>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30" name="Freeform 29">
            <a:extLst>
              <a:ext uri="{FF2B5EF4-FFF2-40B4-BE49-F238E27FC236}">
                <a16:creationId xmlns:a16="http://schemas.microsoft.com/office/drawing/2014/main" id="{4C27B691-A65F-A0FE-A9ED-92330309A7CB}"/>
              </a:ext>
            </a:extLst>
          </p:cNvPr>
          <p:cNvSpPr/>
          <p:nvPr userDrawn="1"/>
        </p:nvSpPr>
        <p:spPr>
          <a:xfrm>
            <a:off x="8986718" y="5685146"/>
            <a:ext cx="2581386" cy="892492"/>
          </a:xfrm>
          <a:custGeom>
            <a:avLst/>
            <a:gdLst>
              <a:gd name="connsiteX0" fmla="*/ 5 w 2674211"/>
              <a:gd name="connsiteY0" fmla="*/ 0 h 786095"/>
              <a:gd name="connsiteX1" fmla="*/ 2543193 w 2674211"/>
              <a:gd name="connsiteY1" fmla="*/ 0 h 786095"/>
              <a:gd name="connsiteX2" fmla="*/ 2674211 w 2674211"/>
              <a:gd name="connsiteY2" fmla="*/ 131018 h 786095"/>
              <a:gd name="connsiteX3" fmla="*/ 2674211 w 2674211"/>
              <a:gd name="connsiteY3" fmla="*/ 655077 h 786095"/>
              <a:gd name="connsiteX4" fmla="*/ 2543193 w 2674211"/>
              <a:gd name="connsiteY4" fmla="*/ 786095 h 786095"/>
              <a:gd name="connsiteX5" fmla="*/ 177913 w 2674211"/>
              <a:gd name="connsiteY5" fmla="*/ 786095 h 786095"/>
              <a:gd name="connsiteX6" fmla="*/ 177913 w 2674211"/>
              <a:gd name="connsiteY6" fmla="*/ 1 h 786095"/>
              <a:gd name="connsiteX7" fmla="*/ 0 w 2674211"/>
              <a:gd name="connsiteY7" fmla="*/ 1 h 786095"/>
              <a:gd name="connsiteX8" fmla="*/ 5 w 2674211"/>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211" h="786095">
                <a:moveTo>
                  <a:pt x="5" y="0"/>
                </a:moveTo>
                <a:lnTo>
                  <a:pt x="2543193" y="0"/>
                </a:lnTo>
                <a:cubicBezTo>
                  <a:pt x="2615552" y="0"/>
                  <a:pt x="2674211" y="58659"/>
                  <a:pt x="2674211" y="131018"/>
                </a:cubicBezTo>
                <a:lnTo>
                  <a:pt x="2674211" y="655077"/>
                </a:lnTo>
                <a:cubicBezTo>
                  <a:pt x="2674211" y="727436"/>
                  <a:pt x="2615552" y="786095"/>
                  <a:pt x="2543193" y="786095"/>
                </a:cubicBezTo>
                <a:lnTo>
                  <a:pt x="177913" y="786095"/>
                </a:lnTo>
                <a:lnTo>
                  <a:pt x="177913" y="1"/>
                </a:lnTo>
                <a:lnTo>
                  <a:pt x="0" y="1"/>
                </a:lnTo>
                <a:lnTo>
                  <a:pt x="5" y="0"/>
                </a:lnTo>
                <a:close/>
              </a:path>
            </a:pathLst>
          </a:cu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D9F347EB-1EE3-034F-C76B-283EDBE05D4B}"/>
              </a:ext>
            </a:extLst>
          </p:cNvPr>
          <p:cNvSpPr/>
          <p:nvPr userDrawn="1"/>
        </p:nvSpPr>
        <p:spPr>
          <a:xfrm>
            <a:off x="8048590" y="5685145"/>
            <a:ext cx="1038638" cy="892491"/>
          </a:xfrm>
          <a:custGeom>
            <a:avLst/>
            <a:gdLst>
              <a:gd name="connsiteX0" fmla="*/ 358946 w 953967"/>
              <a:gd name="connsiteY0" fmla="*/ 0 h 786095"/>
              <a:gd name="connsiteX1" fmla="*/ 717891 w 953967"/>
              <a:gd name="connsiteY1" fmla="*/ 1 h 786095"/>
              <a:gd name="connsiteX2" fmla="*/ 953967 w 953967"/>
              <a:gd name="connsiteY2" fmla="*/ 1 h 786095"/>
              <a:gd name="connsiteX3" fmla="*/ 953967 w 953967"/>
              <a:gd name="connsiteY3" fmla="*/ 786095 h 786095"/>
              <a:gd name="connsiteX4" fmla="*/ 717891 w 953967"/>
              <a:gd name="connsiteY4" fmla="*/ 786095 h 786095"/>
              <a:gd name="connsiteX5" fmla="*/ 683082 w 953967"/>
              <a:gd name="connsiteY5" fmla="*/ 786095 h 786095"/>
              <a:gd name="connsiteX6" fmla="*/ 358946 w 953967"/>
              <a:gd name="connsiteY6" fmla="*/ 786095 h 786095"/>
              <a:gd name="connsiteX7" fmla="*/ 0 w 953967"/>
              <a:gd name="connsiteY7" fmla="*/ 393048 h 786095"/>
              <a:gd name="connsiteX8" fmla="*/ 358946 w 953967"/>
              <a:gd name="connsiteY8" fmla="*/ 0 h 786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3967" h="786095">
                <a:moveTo>
                  <a:pt x="358946" y="0"/>
                </a:moveTo>
                <a:lnTo>
                  <a:pt x="717891" y="1"/>
                </a:lnTo>
                <a:lnTo>
                  <a:pt x="953967" y="1"/>
                </a:lnTo>
                <a:lnTo>
                  <a:pt x="953967" y="786095"/>
                </a:lnTo>
                <a:lnTo>
                  <a:pt x="717891" y="786095"/>
                </a:lnTo>
                <a:lnTo>
                  <a:pt x="683082" y="786095"/>
                </a:lnTo>
                <a:lnTo>
                  <a:pt x="358946" y="786095"/>
                </a:lnTo>
                <a:cubicBezTo>
                  <a:pt x="160706" y="786095"/>
                  <a:pt x="0" y="610122"/>
                  <a:pt x="0" y="393048"/>
                </a:cubicBezTo>
                <a:cubicBezTo>
                  <a:pt x="0" y="175974"/>
                  <a:pt x="160706" y="0"/>
                  <a:pt x="358946"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274320" rtlCol="0" anchor="ctr">
            <a:noAutofit/>
          </a:bodyPr>
          <a:lstStyle/>
          <a:p>
            <a:pPr algn="ctr"/>
            <a:r>
              <a:rPr lang="en-US" sz="3000" baseline="0">
                <a:latin typeface="Merriweather" pitchFamily="2" charset="77"/>
              </a:rPr>
              <a:t>120</a:t>
            </a:r>
          </a:p>
          <a:p>
            <a:pPr algn="ctr"/>
            <a:r>
              <a:rPr lang="en-US" sz="1600" baseline="0">
                <a:latin typeface="Calibri" panose="020F0502020204030204" pitchFamily="34" charset="0"/>
                <a:cs typeface="Calibri" panose="020F0502020204030204" pitchFamily="34" charset="0"/>
              </a:rPr>
              <a:t>Credits</a:t>
            </a:r>
          </a:p>
        </p:txBody>
      </p:sp>
      <p:sp>
        <p:nvSpPr>
          <p:cNvPr id="33" name="Text Placeholder 31">
            <a:extLst>
              <a:ext uri="{FF2B5EF4-FFF2-40B4-BE49-F238E27FC236}">
                <a16:creationId xmlns:a16="http://schemas.microsoft.com/office/drawing/2014/main" id="{679C5815-99C4-9247-3951-7AA7A38522C9}"/>
              </a:ext>
            </a:extLst>
          </p:cNvPr>
          <p:cNvSpPr>
            <a:spLocks noGrp="1"/>
          </p:cNvSpPr>
          <p:nvPr>
            <p:ph type="body" sz="quarter" idx="52" hasCustomPrompt="1"/>
          </p:nvPr>
        </p:nvSpPr>
        <p:spPr>
          <a:xfrm>
            <a:off x="9278123" y="5781465"/>
            <a:ext cx="2180331" cy="742976"/>
          </a:xfrm>
        </p:spPr>
        <p:txBody>
          <a:bodyPr>
            <a:normAutofit/>
          </a:bodyPr>
          <a:lstStyle>
            <a:lvl1pPr marL="0" indent="0" algn="ctr">
              <a:buNone/>
              <a:defRPr sz="2000" b="0" i="0" baseline="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Text</a:t>
            </a:r>
          </a:p>
        </p:txBody>
      </p:sp>
      <p:sp>
        <p:nvSpPr>
          <p:cNvPr id="34" name="Text Placeholder 31">
            <a:extLst>
              <a:ext uri="{FF2B5EF4-FFF2-40B4-BE49-F238E27FC236}">
                <a16:creationId xmlns:a16="http://schemas.microsoft.com/office/drawing/2014/main" id="{0620DC81-EBF0-3CAB-597B-FF95E71C883E}"/>
              </a:ext>
            </a:extLst>
          </p:cNvPr>
          <p:cNvSpPr>
            <a:spLocks noGrp="1"/>
          </p:cNvSpPr>
          <p:nvPr>
            <p:ph type="body" sz="quarter" idx="17" hasCustomPrompt="1"/>
          </p:nvPr>
        </p:nvSpPr>
        <p:spPr>
          <a:xfrm>
            <a:off x="865187" y="1018742"/>
            <a:ext cx="10515600" cy="323915"/>
          </a:xfrm>
        </p:spPr>
        <p:txBody>
          <a:bodyPr>
            <a:normAutofit/>
          </a:bodyPr>
          <a:lstStyle>
            <a:lvl1pPr marL="0" indent="0">
              <a:buNone/>
              <a:defRPr sz="2000">
                <a:solidFill>
                  <a:srgbClr val="1F2B54"/>
                </a:solidFill>
                <a:latin typeface="Calibri" panose="020F0502020204030204" pitchFamily="34" charset="0"/>
                <a:cs typeface="Calibri" panose="020F0502020204030204" pitchFamily="34" charset="0"/>
              </a:defRPr>
            </a:lvl1pPr>
            <a:lvl2pPr>
              <a:defRPr>
                <a:solidFill>
                  <a:srgbClr val="1F2B54"/>
                </a:solidFill>
              </a:defRPr>
            </a:lvl2pPr>
            <a:lvl3pPr>
              <a:defRPr>
                <a:solidFill>
                  <a:srgbClr val="1F2B54"/>
                </a:solidFill>
              </a:defRPr>
            </a:lvl3pPr>
            <a:lvl4pPr>
              <a:defRPr>
                <a:solidFill>
                  <a:srgbClr val="1F2B54"/>
                </a:solidFill>
              </a:defRPr>
            </a:lvl4pPr>
            <a:lvl5pPr>
              <a:defRPr>
                <a:solidFill>
                  <a:srgbClr val="1F2B54"/>
                </a:solidFill>
              </a:defRPr>
            </a:lvl5pPr>
          </a:lstStyle>
          <a:p>
            <a:pPr lvl="0"/>
            <a:r>
              <a:rPr lang="en-US"/>
              <a:t>Edit text</a:t>
            </a:r>
          </a:p>
        </p:txBody>
      </p:sp>
      <p:sp>
        <p:nvSpPr>
          <p:cNvPr id="35" name="Rectangle 34">
            <a:extLst>
              <a:ext uri="{FF2B5EF4-FFF2-40B4-BE49-F238E27FC236}">
                <a16:creationId xmlns:a16="http://schemas.microsoft.com/office/drawing/2014/main" id="{84E55206-5169-5220-26D6-CDE80A5F8027}"/>
              </a:ext>
            </a:extLst>
          </p:cNvPr>
          <p:cNvSpPr/>
          <p:nvPr userDrawn="1"/>
        </p:nvSpPr>
        <p:spPr>
          <a:xfrm>
            <a:off x="0" y="0"/>
            <a:ext cx="12192000" cy="931311"/>
          </a:xfrm>
          <a:prstGeom prst="rect">
            <a:avLst/>
          </a:prstGeom>
          <a:solidFill>
            <a:srgbClr val="A526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A white logo with a black background&#10;&#10;Description automatically generated">
            <a:extLst>
              <a:ext uri="{FF2B5EF4-FFF2-40B4-BE49-F238E27FC236}">
                <a16:creationId xmlns:a16="http://schemas.microsoft.com/office/drawing/2014/main" id="{5DED07CB-E609-B905-959C-7B9DA1EDAC8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945335" y="158999"/>
            <a:ext cx="870903" cy="594360"/>
          </a:xfrm>
          <a:prstGeom prst="rect">
            <a:avLst/>
          </a:prstGeom>
        </p:spPr>
      </p:pic>
      <p:sp>
        <p:nvSpPr>
          <p:cNvPr id="37" name="Title 19">
            <a:extLst>
              <a:ext uri="{FF2B5EF4-FFF2-40B4-BE49-F238E27FC236}">
                <a16:creationId xmlns:a16="http://schemas.microsoft.com/office/drawing/2014/main" id="{1E3FB073-06FE-19F5-0BF6-890E385E1370}"/>
              </a:ext>
            </a:extLst>
          </p:cNvPr>
          <p:cNvSpPr>
            <a:spLocks noGrp="1"/>
          </p:cNvSpPr>
          <p:nvPr>
            <p:ph type="title"/>
          </p:nvPr>
        </p:nvSpPr>
        <p:spPr>
          <a:xfrm>
            <a:off x="403713" y="220741"/>
            <a:ext cx="8458427" cy="489828"/>
          </a:xfrm>
        </p:spPr>
        <p:txBody>
          <a:bodyPr/>
          <a:lstStyle>
            <a:lvl1pPr>
              <a:lnSpc>
                <a:spcPct val="100000"/>
              </a:lnSpc>
              <a:defRPr b="1" baseline="0">
                <a:solidFill>
                  <a:schemeClr val="bg1"/>
                </a:solidFill>
                <a:latin typeface="Merriweather" pitchFamily="2" charset="77"/>
              </a:defRPr>
            </a:lvl1pPr>
          </a:lstStyle>
          <a:p>
            <a:r>
              <a:rPr lang="en-US"/>
              <a:t>Click to edit Master title style</a:t>
            </a:r>
          </a:p>
        </p:txBody>
      </p:sp>
    </p:spTree>
    <p:extLst>
      <p:ext uri="{BB962C8B-B14F-4D97-AF65-F5344CB8AC3E}">
        <p14:creationId xmlns:p14="http://schemas.microsoft.com/office/powerpoint/2010/main" val="167557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A71D443B-BAAA-E224-F574-F61001124DB6}"/>
              </a:ext>
            </a:extLst>
          </p:cNvPr>
          <p:cNvSpPr/>
          <p:nvPr userDrawn="1"/>
        </p:nvSpPr>
        <p:spPr>
          <a:xfrm rot="-1753206">
            <a:off x="-742203" y="2902904"/>
            <a:ext cx="17188995" cy="6390775"/>
          </a:xfrm>
          <a:prstGeom prst="rect">
            <a:avLst/>
          </a:prstGeom>
          <a:solidFill>
            <a:srgbClr val="545454">
              <a:alpha val="4706"/>
            </a:srgbClr>
          </a:solidFill>
        </p:spPr>
        <p:txBody>
          <a:bodyPr/>
          <a:lstStyle/>
          <a:p>
            <a:endParaRPr lang="en-US" sz="1200"/>
          </a:p>
        </p:txBody>
      </p:sp>
      <p:pic>
        <p:nvPicPr>
          <p:cNvPr id="3" name="Picture 3">
            <a:extLst>
              <a:ext uri="{FF2B5EF4-FFF2-40B4-BE49-F238E27FC236}">
                <a16:creationId xmlns:a16="http://schemas.microsoft.com/office/drawing/2014/main" id="{10381FD8-1D74-81EF-0ACB-A8AFB694BC7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85800" y="736600"/>
            <a:ext cx="1188705" cy="196677"/>
          </a:xfrm>
          <a:prstGeom prst="rect">
            <a:avLst/>
          </a:prstGeom>
        </p:spPr>
      </p:pic>
      <p:sp>
        <p:nvSpPr>
          <p:cNvPr id="5" name="AutoShape 16">
            <a:extLst>
              <a:ext uri="{FF2B5EF4-FFF2-40B4-BE49-F238E27FC236}">
                <a16:creationId xmlns:a16="http://schemas.microsoft.com/office/drawing/2014/main" id="{4A061AD3-6552-F8FB-8BA0-0E377C7B5CC6}"/>
              </a:ext>
            </a:extLst>
          </p:cNvPr>
          <p:cNvSpPr/>
          <p:nvPr userDrawn="1"/>
        </p:nvSpPr>
        <p:spPr>
          <a:xfrm>
            <a:off x="685800" y="-8057"/>
            <a:ext cx="10820400" cy="279416"/>
          </a:xfrm>
          <a:prstGeom prst="rect">
            <a:avLst/>
          </a:prstGeom>
          <a:solidFill>
            <a:srgbClr val="2D4FA3"/>
          </a:solidFill>
        </p:spPr>
        <p:txBody>
          <a:bodyPr/>
          <a:lstStyle/>
          <a:p>
            <a:endParaRPr lang="en-US" sz="1200"/>
          </a:p>
        </p:txBody>
      </p:sp>
      <p:sp>
        <p:nvSpPr>
          <p:cNvPr id="6" name="AutoShape 17">
            <a:extLst>
              <a:ext uri="{FF2B5EF4-FFF2-40B4-BE49-F238E27FC236}">
                <a16:creationId xmlns:a16="http://schemas.microsoft.com/office/drawing/2014/main" id="{EC0A3617-30C4-25D5-9167-F7BA745CD45A}"/>
              </a:ext>
            </a:extLst>
          </p:cNvPr>
          <p:cNvSpPr/>
          <p:nvPr userDrawn="1"/>
        </p:nvSpPr>
        <p:spPr>
          <a:xfrm>
            <a:off x="685800" y="6586642"/>
            <a:ext cx="10820400" cy="301183"/>
          </a:xfrm>
          <a:prstGeom prst="rect">
            <a:avLst/>
          </a:prstGeom>
          <a:solidFill>
            <a:srgbClr val="2D4FA3"/>
          </a:solidFill>
        </p:spPr>
        <p:txBody>
          <a:bodyPr/>
          <a:lstStyle/>
          <a:p>
            <a:endParaRPr lang="en-US" sz="1200"/>
          </a:p>
        </p:txBody>
      </p:sp>
      <p:sp>
        <p:nvSpPr>
          <p:cNvPr id="11" name="Title 14">
            <a:extLst>
              <a:ext uri="{FF2B5EF4-FFF2-40B4-BE49-F238E27FC236}">
                <a16:creationId xmlns:a16="http://schemas.microsoft.com/office/drawing/2014/main" id="{909542E4-F566-7015-9BE6-76481428C14D}"/>
              </a:ext>
            </a:extLst>
          </p:cNvPr>
          <p:cNvSpPr>
            <a:spLocks noGrp="1"/>
          </p:cNvSpPr>
          <p:nvPr>
            <p:ph type="title"/>
          </p:nvPr>
        </p:nvSpPr>
        <p:spPr>
          <a:xfrm>
            <a:off x="685800" y="990600"/>
            <a:ext cx="7329023" cy="762000"/>
          </a:xfrm>
        </p:spPr>
        <p:txBody>
          <a:bodyPr>
            <a:noAutofit/>
          </a:bodyPr>
          <a:lstStyle>
            <a:lvl1pPr algn="l">
              <a:defRPr sz="4000" b="1" i="1">
                <a:solidFill>
                  <a:srgbClr val="19315C"/>
                </a:solidFill>
                <a:latin typeface="+mj-lt"/>
              </a:defRPr>
            </a:lvl1pPr>
          </a:lstStyle>
          <a:p>
            <a:r>
              <a:rPr lang="en-US"/>
              <a:t>Click to edit Master title style</a:t>
            </a:r>
          </a:p>
        </p:txBody>
      </p:sp>
      <p:sp>
        <p:nvSpPr>
          <p:cNvPr id="12" name="Text Placeholder 28">
            <a:extLst>
              <a:ext uri="{FF2B5EF4-FFF2-40B4-BE49-F238E27FC236}">
                <a16:creationId xmlns:a16="http://schemas.microsoft.com/office/drawing/2014/main" id="{45C85475-A148-194F-EF49-139B6254E01E}"/>
              </a:ext>
            </a:extLst>
          </p:cNvPr>
          <p:cNvSpPr>
            <a:spLocks noGrp="1"/>
          </p:cNvSpPr>
          <p:nvPr>
            <p:ph type="body" sz="quarter" idx="12"/>
          </p:nvPr>
        </p:nvSpPr>
        <p:spPr>
          <a:xfrm>
            <a:off x="685800" y="1872825"/>
            <a:ext cx="7328959" cy="3994575"/>
          </a:xfrm>
        </p:spPr>
        <p:txBody>
          <a:bodyPr>
            <a:normAutofit/>
          </a:bodyPr>
          <a:lstStyle>
            <a:lvl1pPr>
              <a:defRPr sz="2400" b="0" i="0">
                <a:solidFill>
                  <a:srgbClr val="2D4FA3"/>
                </a:solidFill>
                <a:latin typeface="Cambria" panose="02040503050406030204" pitchFamily="18" charset="0"/>
              </a:defRPr>
            </a:lvl1pPr>
            <a:lvl2pPr>
              <a:defRPr sz="2400" b="0" i="0">
                <a:solidFill>
                  <a:srgbClr val="2D4FA3"/>
                </a:solidFill>
                <a:latin typeface="Cambria" panose="02040503050406030204" pitchFamily="18" charset="0"/>
              </a:defRPr>
            </a:lvl2pPr>
            <a:lvl3pPr>
              <a:defRPr sz="2400" b="0" i="0">
                <a:solidFill>
                  <a:srgbClr val="2D4FA3"/>
                </a:solidFill>
                <a:latin typeface="Cambria" panose="02040503050406030204" pitchFamily="18" charset="0"/>
              </a:defRPr>
            </a:lvl3pPr>
            <a:lvl4pPr>
              <a:defRPr sz="2400" b="0" i="0">
                <a:solidFill>
                  <a:srgbClr val="2D4FA3"/>
                </a:solidFill>
                <a:latin typeface="Cambria" panose="02040503050406030204" pitchFamily="18" charset="0"/>
              </a:defRPr>
            </a:lvl4pPr>
            <a:lvl5pPr>
              <a:defRPr sz="2400" b="0" i="0">
                <a:solidFill>
                  <a:srgbClr val="2D4FA3"/>
                </a:solidFill>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18">
            <a:extLst>
              <a:ext uri="{FF2B5EF4-FFF2-40B4-BE49-F238E27FC236}">
                <a16:creationId xmlns:a16="http://schemas.microsoft.com/office/drawing/2014/main" id="{0F12A8FE-0B41-8B0F-ACCF-FF13F9C53629}"/>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693294" y="730768"/>
            <a:ext cx="1847088" cy="494221"/>
          </a:xfrm>
          <a:prstGeom prst="rect">
            <a:avLst/>
          </a:prstGeom>
        </p:spPr>
      </p:pic>
    </p:spTree>
    <p:extLst>
      <p:ext uri="{BB962C8B-B14F-4D97-AF65-F5344CB8AC3E}">
        <p14:creationId xmlns:p14="http://schemas.microsoft.com/office/powerpoint/2010/main" val="3081612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B98FE0DF-94D6-DEC0-D11F-F1374338357A}"/>
              </a:ext>
            </a:extLst>
          </p:cNvPr>
          <p:cNvSpPr/>
          <p:nvPr userDrawn="1"/>
        </p:nvSpPr>
        <p:spPr>
          <a:xfrm rot="-1753206">
            <a:off x="-742203" y="2902904"/>
            <a:ext cx="17188995" cy="6390775"/>
          </a:xfrm>
          <a:prstGeom prst="rect">
            <a:avLst/>
          </a:prstGeom>
          <a:solidFill>
            <a:srgbClr val="545454">
              <a:alpha val="4706"/>
            </a:srgbClr>
          </a:solidFill>
        </p:spPr>
        <p:txBody>
          <a:bodyPr/>
          <a:lstStyle/>
          <a:p>
            <a:endParaRPr lang="en-US" sz="1200"/>
          </a:p>
        </p:txBody>
      </p:sp>
      <p:pic>
        <p:nvPicPr>
          <p:cNvPr id="3" name="Picture 3">
            <a:extLst>
              <a:ext uri="{FF2B5EF4-FFF2-40B4-BE49-F238E27FC236}">
                <a16:creationId xmlns:a16="http://schemas.microsoft.com/office/drawing/2014/main" id="{43CDB94D-7214-52F8-2829-2BE775C2656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85800" y="736600"/>
            <a:ext cx="1188705" cy="196677"/>
          </a:xfrm>
          <a:prstGeom prst="rect">
            <a:avLst/>
          </a:prstGeom>
        </p:spPr>
      </p:pic>
      <p:pic>
        <p:nvPicPr>
          <p:cNvPr id="4" name="Picture 4">
            <a:extLst>
              <a:ext uri="{FF2B5EF4-FFF2-40B4-BE49-F238E27FC236}">
                <a16:creationId xmlns:a16="http://schemas.microsoft.com/office/drawing/2014/main" id="{884545A9-0763-A35B-BB64-3FBCD7F7398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a:fillRect/>
          </a:stretch>
        </p:blipFill>
        <p:spPr>
          <a:xfrm>
            <a:off x="685800" y="5975524"/>
            <a:ext cx="1188705" cy="196677"/>
          </a:xfrm>
          <a:prstGeom prst="rect">
            <a:avLst/>
          </a:prstGeom>
        </p:spPr>
      </p:pic>
      <p:sp>
        <p:nvSpPr>
          <p:cNvPr id="5" name="AutoShape 16">
            <a:extLst>
              <a:ext uri="{FF2B5EF4-FFF2-40B4-BE49-F238E27FC236}">
                <a16:creationId xmlns:a16="http://schemas.microsoft.com/office/drawing/2014/main" id="{A06D098D-0F8D-53EE-07FC-0DAB0CFC9910}"/>
              </a:ext>
            </a:extLst>
          </p:cNvPr>
          <p:cNvSpPr/>
          <p:nvPr userDrawn="1"/>
        </p:nvSpPr>
        <p:spPr>
          <a:xfrm>
            <a:off x="685800" y="-8057"/>
            <a:ext cx="10820400" cy="279416"/>
          </a:xfrm>
          <a:prstGeom prst="rect">
            <a:avLst/>
          </a:prstGeom>
          <a:solidFill>
            <a:srgbClr val="18A9A3"/>
          </a:solidFill>
        </p:spPr>
        <p:txBody>
          <a:bodyPr/>
          <a:lstStyle/>
          <a:p>
            <a:endParaRPr lang="en-US" sz="1200"/>
          </a:p>
        </p:txBody>
      </p:sp>
      <p:sp>
        <p:nvSpPr>
          <p:cNvPr id="6" name="AutoShape 17">
            <a:extLst>
              <a:ext uri="{FF2B5EF4-FFF2-40B4-BE49-F238E27FC236}">
                <a16:creationId xmlns:a16="http://schemas.microsoft.com/office/drawing/2014/main" id="{8867E904-9B45-8A2F-939B-ED591006D26D}"/>
              </a:ext>
            </a:extLst>
          </p:cNvPr>
          <p:cNvSpPr/>
          <p:nvPr userDrawn="1"/>
        </p:nvSpPr>
        <p:spPr>
          <a:xfrm>
            <a:off x="685800" y="6586642"/>
            <a:ext cx="10820400" cy="301183"/>
          </a:xfrm>
          <a:prstGeom prst="rect">
            <a:avLst/>
          </a:prstGeom>
          <a:solidFill>
            <a:srgbClr val="18A9A3"/>
          </a:solidFill>
        </p:spPr>
        <p:txBody>
          <a:bodyPr/>
          <a:lstStyle/>
          <a:p>
            <a:endParaRPr lang="en-US" sz="1200"/>
          </a:p>
        </p:txBody>
      </p:sp>
      <p:sp>
        <p:nvSpPr>
          <p:cNvPr id="11" name="Footer Placeholder 28">
            <a:extLst>
              <a:ext uri="{FF2B5EF4-FFF2-40B4-BE49-F238E27FC236}">
                <a16:creationId xmlns:a16="http://schemas.microsoft.com/office/drawing/2014/main" id="{3E7ECCAC-E746-12B3-246C-43238AE63410}"/>
              </a:ext>
            </a:extLst>
          </p:cNvPr>
          <p:cNvSpPr>
            <a:spLocks noGrp="1"/>
          </p:cNvSpPr>
          <p:nvPr>
            <p:ph type="ftr" sz="quarter" idx="11"/>
          </p:nvPr>
        </p:nvSpPr>
        <p:spPr>
          <a:xfrm>
            <a:off x="5130800" y="6223000"/>
            <a:ext cx="1930400" cy="243417"/>
          </a:xfrm>
        </p:spPr>
        <p:txBody>
          <a:bodyPr/>
          <a:lstStyle>
            <a:lvl1pPr algn="ctr">
              <a:defRPr sz="2000" b="1" i="0">
                <a:solidFill>
                  <a:srgbClr val="AD2954"/>
                </a:solidFill>
                <a:latin typeface="Brandon Text Bold" panose="020B0503020203060203" pitchFamily="34" charset="77"/>
              </a:defRPr>
            </a:lvl1pPr>
          </a:lstStyle>
          <a:p>
            <a:r>
              <a:rPr lang="en-US"/>
              <a:t>Link</a:t>
            </a:r>
          </a:p>
        </p:txBody>
      </p:sp>
      <p:sp>
        <p:nvSpPr>
          <p:cNvPr id="12" name="Title 14">
            <a:extLst>
              <a:ext uri="{FF2B5EF4-FFF2-40B4-BE49-F238E27FC236}">
                <a16:creationId xmlns:a16="http://schemas.microsoft.com/office/drawing/2014/main" id="{7E80789A-1582-2A79-FB6A-54B37D66DB0C}"/>
              </a:ext>
            </a:extLst>
          </p:cNvPr>
          <p:cNvSpPr>
            <a:spLocks noGrp="1"/>
          </p:cNvSpPr>
          <p:nvPr>
            <p:ph type="title"/>
          </p:nvPr>
        </p:nvSpPr>
        <p:spPr>
          <a:xfrm>
            <a:off x="685800" y="990600"/>
            <a:ext cx="7329023" cy="762000"/>
          </a:xfrm>
        </p:spPr>
        <p:txBody>
          <a:bodyPr>
            <a:noAutofit/>
          </a:bodyPr>
          <a:lstStyle>
            <a:lvl1pPr algn="l">
              <a:defRPr sz="4000" b="1" i="1">
                <a:solidFill>
                  <a:srgbClr val="19315C"/>
                </a:solidFill>
                <a:latin typeface="+mj-lt"/>
              </a:defRPr>
            </a:lvl1pPr>
          </a:lstStyle>
          <a:p>
            <a:r>
              <a:rPr lang="en-US"/>
              <a:t>Click to edit Master title style</a:t>
            </a:r>
          </a:p>
        </p:txBody>
      </p:sp>
      <p:sp>
        <p:nvSpPr>
          <p:cNvPr id="13" name="Text Placeholder 28">
            <a:extLst>
              <a:ext uri="{FF2B5EF4-FFF2-40B4-BE49-F238E27FC236}">
                <a16:creationId xmlns:a16="http://schemas.microsoft.com/office/drawing/2014/main" id="{538DE7A3-D991-DDD1-2F51-F6104128D875}"/>
              </a:ext>
            </a:extLst>
          </p:cNvPr>
          <p:cNvSpPr>
            <a:spLocks noGrp="1"/>
          </p:cNvSpPr>
          <p:nvPr>
            <p:ph type="body" sz="quarter" idx="12"/>
          </p:nvPr>
        </p:nvSpPr>
        <p:spPr>
          <a:xfrm>
            <a:off x="685800" y="1872825"/>
            <a:ext cx="7328959" cy="3994575"/>
          </a:xfrm>
        </p:spPr>
        <p:txBody>
          <a:bodyPr>
            <a:normAutofit/>
          </a:bodyPr>
          <a:lstStyle>
            <a:lvl1pPr>
              <a:defRPr sz="2400" b="0" i="0">
                <a:solidFill>
                  <a:srgbClr val="2D4FA3"/>
                </a:solidFill>
                <a:latin typeface="Cambria" panose="02040503050406030204" pitchFamily="18" charset="0"/>
              </a:defRPr>
            </a:lvl1pPr>
            <a:lvl2pPr>
              <a:defRPr sz="2400" b="0" i="0">
                <a:solidFill>
                  <a:srgbClr val="2D4FA3"/>
                </a:solidFill>
                <a:latin typeface="Cambria" panose="02040503050406030204" pitchFamily="18" charset="0"/>
              </a:defRPr>
            </a:lvl2pPr>
            <a:lvl3pPr>
              <a:defRPr sz="2400" b="0" i="0">
                <a:solidFill>
                  <a:srgbClr val="2D4FA3"/>
                </a:solidFill>
                <a:latin typeface="Cambria" panose="02040503050406030204" pitchFamily="18" charset="0"/>
              </a:defRPr>
            </a:lvl3pPr>
            <a:lvl4pPr>
              <a:defRPr sz="2400" b="0" i="0">
                <a:solidFill>
                  <a:srgbClr val="2D4FA3"/>
                </a:solidFill>
                <a:latin typeface="Cambria" panose="02040503050406030204" pitchFamily="18" charset="0"/>
              </a:defRPr>
            </a:lvl4pPr>
            <a:lvl5pPr>
              <a:defRPr sz="2400" b="0" i="0">
                <a:solidFill>
                  <a:srgbClr val="2D4FA3"/>
                </a:solidFill>
                <a:latin typeface="Cambria" panose="020405030504060302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18">
            <a:extLst>
              <a:ext uri="{FF2B5EF4-FFF2-40B4-BE49-F238E27FC236}">
                <a16:creationId xmlns:a16="http://schemas.microsoft.com/office/drawing/2014/main" id="{6DCE67A2-FDCE-4CD2-AB21-36393B6D3D14}"/>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9693294" y="730768"/>
            <a:ext cx="1847088" cy="494221"/>
          </a:xfrm>
          <a:prstGeom prst="rect">
            <a:avLst/>
          </a:prstGeom>
        </p:spPr>
      </p:pic>
    </p:spTree>
    <p:extLst>
      <p:ext uri="{BB962C8B-B14F-4D97-AF65-F5344CB8AC3E}">
        <p14:creationId xmlns:p14="http://schemas.microsoft.com/office/powerpoint/2010/main" val="170614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AD295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523071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19315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259947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5172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81648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18A9A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975441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442B6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143717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FB2F2B-6F28-7341-DBAD-25C992F7FC2A}"/>
              </a:ext>
            </a:extLst>
          </p:cNvPr>
          <p:cNvSpPr/>
          <p:nvPr userDrawn="1"/>
        </p:nvSpPr>
        <p:spPr>
          <a:xfrm>
            <a:off x="0" y="1"/>
            <a:ext cx="12192000" cy="1094014"/>
          </a:xfrm>
          <a:prstGeom prst="rect">
            <a:avLst/>
          </a:prstGeom>
          <a:solidFill>
            <a:srgbClr val="FBAE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68AC2-A756-38A2-5DF2-DC03271651D2}"/>
              </a:ext>
            </a:extLst>
          </p:cNvPr>
          <p:cNvSpPr>
            <a:spLocks noGrp="1"/>
          </p:cNvSpPr>
          <p:nvPr>
            <p:ph type="title"/>
          </p:nvPr>
        </p:nvSpPr>
        <p:spPr>
          <a:xfrm>
            <a:off x="287282" y="1"/>
            <a:ext cx="10515600" cy="1094014"/>
          </a:xfrm>
        </p:spPr>
        <p:txBody>
          <a:bodyPr/>
          <a:lstStyle>
            <a:lvl1pPr>
              <a:defRPr b="1">
                <a:solidFill>
                  <a:schemeClr val="bg1"/>
                </a:solidFill>
                <a:latin typeface="Merriweather"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358BF7E9-7B42-51AC-1EF4-8753A80224AD}"/>
              </a:ext>
            </a:extLst>
          </p:cNvPr>
          <p:cNvSpPr>
            <a:spLocks noGrp="1"/>
          </p:cNvSpPr>
          <p:nvPr>
            <p:ph idx="1"/>
          </p:nvPr>
        </p:nvSpPr>
        <p:spPr>
          <a:xfrm>
            <a:off x="205640" y="1265039"/>
            <a:ext cx="11764393" cy="4920285"/>
          </a:xfrm>
        </p:spPr>
        <p:txBody>
          <a:bodyPr>
            <a:noAutofit/>
          </a:bodyPr>
          <a:lstStyle>
            <a:lvl1pPr>
              <a:lnSpc>
                <a:spcPct val="100000"/>
              </a:lnSpc>
              <a:spcBef>
                <a:spcPts val="600"/>
              </a:spcBef>
              <a:defRPr sz="2800" b="1">
                <a:solidFill>
                  <a:srgbClr val="2E50A2"/>
                </a:solidFill>
                <a:latin typeface="Merriweather" pitchFamily="2" charset="77"/>
                <a:cs typeface="Calibri" panose="020F0502020204030204" pitchFamily="34" charset="0"/>
              </a:defRPr>
            </a:lvl1pPr>
            <a:lvl2pPr>
              <a:lnSpc>
                <a:spcPct val="100000"/>
              </a:lnSpc>
              <a:spcBef>
                <a:spcPts val="600"/>
              </a:spcBef>
              <a:defRPr sz="2400">
                <a:solidFill>
                  <a:srgbClr val="2E50A2"/>
                </a:solidFill>
                <a:latin typeface="Calibri" panose="020F0502020204030204" pitchFamily="34" charset="0"/>
                <a:cs typeface="Calibri" panose="020F0502020204030204" pitchFamily="34" charset="0"/>
              </a:defRPr>
            </a:lvl2pPr>
            <a:lvl3pPr>
              <a:lnSpc>
                <a:spcPct val="100000"/>
              </a:lnSpc>
              <a:spcBef>
                <a:spcPts val="600"/>
              </a:spcBef>
              <a:defRPr sz="2000">
                <a:solidFill>
                  <a:srgbClr val="2E50A2"/>
                </a:solidFill>
                <a:latin typeface="Calibri" panose="020F0502020204030204" pitchFamily="34" charset="0"/>
                <a:cs typeface="Calibri" panose="020F0502020204030204" pitchFamily="34" charset="0"/>
              </a:defRPr>
            </a:lvl3pPr>
            <a:lvl4pPr marL="1371600" indent="0">
              <a:buNone/>
              <a:defRPr sz="2000">
                <a:solidFill>
                  <a:srgbClr val="2E50A2"/>
                </a:solidFill>
                <a:latin typeface="Merriweather" pitchFamily="2" charset="77"/>
                <a:cs typeface="Calibri" panose="020F0502020204030204" pitchFamily="34" charset="0"/>
              </a:defRPr>
            </a:lvl4pPr>
            <a:lvl5pPr>
              <a:defRPr sz="2800">
                <a:solidFill>
                  <a:srgbClr val="2E50A2"/>
                </a:solidFill>
                <a:latin typeface="Merriweather" pitchFamily="2" charset="77"/>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endParaRPr lang="en-US"/>
          </a:p>
        </p:txBody>
      </p:sp>
      <p:sp>
        <p:nvSpPr>
          <p:cNvPr id="4" name="Date Placeholder 3">
            <a:extLst>
              <a:ext uri="{FF2B5EF4-FFF2-40B4-BE49-F238E27FC236}">
                <a16:creationId xmlns:a16="http://schemas.microsoft.com/office/drawing/2014/main" id="{656EAD90-65E2-E307-B0EA-B3A3C0E1DC2A}"/>
              </a:ext>
            </a:extLst>
          </p:cNvPr>
          <p:cNvSpPr>
            <a:spLocks noGrp="1"/>
          </p:cNvSpPr>
          <p:nvPr>
            <p:ph type="dt" sz="half" idx="10"/>
          </p:nvPr>
        </p:nvSpPr>
        <p:spPr/>
        <p:txBody>
          <a:body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3FC6939-1471-E35C-CD0F-B2DADCB4BB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434B46-F4B9-F7CB-945F-CABE521C118D}"/>
              </a:ext>
            </a:extLst>
          </p:cNvPr>
          <p:cNvSpPr>
            <a:spLocks noGrp="1"/>
          </p:cNvSpPr>
          <p:nvPr>
            <p:ph type="sldNum" sz="quarter" idx="12"/>
          </p:nvPr>
        </p:nvSpPr>
        <p:spPr/>
        <p:txBody>
          <a:bodyPr/>
          <a:lstStyle/>
          <a:p>
            <a:fld id="{EA6ACE33-190F-3749-82E1-9A0587CDE7E6}" type="slidenum">
              <a:rPr lang="en-US" smtClean="0"/>
              <a:t>‹#›</a:t>
            </a:fld>
            <a:endParaRPr lang="en-US"/>
          </a:p>
        </p:txBody>
      </p:sp>
      <p:pic>
        <p:nvPicPr>
          <p:cNvPr id="9" name="Picture 8" descr="A white logo with a black background&#10;&#10;AI-generated content may be incorrect.">
            <a:extLst>
              <a:ext uri="{FF2B5EF4-FFF2-40B4-BE49-F238E27FC236}">
                <a16:creationId xmlns:a16="http://schemas.microsoft.com/office/drawing/2014/main" id="{F4E11BA0-5638-88AB-C508-016AC695BB08}"/>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802882" y="171025"/>
            <a:ext cx="1101836" cy="751964"/>
          </a:xfrm>
          <a:prstGeom prst="rect">
            <a:avLst/>
          </a:prstGeom>
        </p:spPr>
      </p:pic>
    </p:spTree>
    <p:extLst>
      <p:ext uri="{BB962C8B-B14F-4D97-AF65-F5344CB8AC3E}">
        <p14:creationId xmlns:p14="http://schemas.microsoft.com/office/powerpoint/2010/main" val="91150502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6499F0-0874-75D0-7455-9F2667733C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B1A647-E0E6-37EE-0D27-9730690645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42612E-91AA-7765-7B1C-A3D5ABE11C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3951B4-74D9-DC46-978D-ED82B5B20A4D}" type="datetimeFigureOut">
              <a:rPr lang="en-US" smtClean="0"/>
              <a:t>10/17/2025</a:t>
            </a:fld>
            <a:endParaRPr lang="en-US"/>
          </a:p>
        </p:txBody>
      </p:sp>
      <p:sp>
        <p:nvSpPr>
          <p:cNvPr id="5" name="Footer Placeholder 4">
            <a:extLst>
              <a:ext uri="{FF2B5EF4-FFF2-40B4-BE49-F238E27FC236}">
                <a16:creationId xmlns:a16="http://schemas.microsoft.com/office/drawing/2014/main" id="{D9AD9324-FA9C-C28D-2E8B-35F468DCA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61B911D-DA04-2DAC-1FF2-C39F3B0854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6ACE33-190F-3749-82E1-9A0587CDE7E6}" type="slidenum">
              <a:rPr lang="en-US" smtClean="0"/>
              <a:t>‹#›</a:t>
            </a:fld>
            <a:endParaRPr lang="en-US"/>
          </a:p>
        </p:txBody>
      </p:sp>
    </p:spTree>
    <p:extLst>
      <p:ext uri="{BB962C8B-B14F-4D97-AF65-F5344CB8AC3E}">
        <p14:creationId xmlns:p14="http://schemas.microsoft.com/office/powerpoint/2010/main" val="6083359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8" r:id="rId3"/>
    <p:sldLayoutId id="2147483677" r:id="rId4"/>
    <p:sldLayoutId id="2147483678" r:id="rId5"/>
    <p:sldLayoutId id="2147483679" r:id="rId6"/>
    <p:sldLayoutId id="2147483680" r:id="rId7"/>
    <p:sldLayoutId id="2147483681" r:id="rId8"/>
    <p:sldLayoutId id="2147483682" r:id="rId9"/>
    <p:sldLayoutId id="2147483683" r:id="rId10"/>
    <p:sldLayoutId id="2147483651" r:id="rId11"/>
    <p:sldLayoutId id="2147483662" r:id="rId12"/>
    <p:sldLayoutId id="2147483663" r:id="rId13"/>
    <p:sldLayoutId id="2147483664" r:id="rId14"/>
    <p:sldLayoutId id="2147483665" r:id="rId15"/>
    <p:sldLayoutId id="2147483666" r:id="rId16"/>
    <p:sldLayoutId id="2147483661" r:id="rId17"/>
    <p:sldLayoutId id="2147483667" r:id="rId18"/>
    <p:sldLayoutId id="2147483660" r:id="rId19"/>
    <p:sldLayoutId id="2147483652" r:id="rId20"/>
    <p:sldLayoutId id="2147483653" r:id="rId21"/>
    <p:sldLayoutId id="2147483654" r:id="rId22"/>
    <p:sldLayoutId id="2147483655" r:id="rId23"/>
    <p:sldLayoutId id="2147483656" r:id="rId24"/>
    <p:sldLayoutId id="2147483657" r:id="rId25"/>
    <p:sldLayoutId id="2147483658" r:id="rId26"/>
    <p:sldLayoutId id="2147483659" r:id="rId27"/>
    <p:sldLayoutId id="2147483676" r:id="rId28"/>
    <p:sldLayoutId id="2147483684" r:id="rId29"/>
    <p:sldLayoutId id="2147483686" r:id="rId30"/>
    <p:sldLayoutId id="2147483687" r:id="rId31"/>
    <p:sldLayoutId id="2147483688"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12.png"/><Relationship Id="rId7" Type="http://schemas.openxmlformats.org/officeDocument/2006/relationships/image" Target="../media/image64.svg"/><Relationship Id="rId12" Type="http://schemas.openxmlformats.org/officeDocument/2006/relationships/image" Target="../media/image69.png"/><Relationship Id="rId17" Type="http://schemas.openxmlformats.org/officeDocument/2006/relationships/image" Target="../media/image74.svg"/><Relationship Id="rId2" Type="http://schemas.openxmlformats.org/officeDocument/2006/relationships/image" Target="../media/image60.png"/><Relationship Id="rId16" Type="http://schemas.openxmlformats.org/officeDocument/2006/relationships/image" Target="../media/image73.png"/><Relationship Id="rId1" Type="http://schemas.openxmlformats.org/officeDocument/2006/relationships/slideLayout" Target="../slideLayouts/slideLayout23.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5" Type="http://schemas.openxmlformats.org/officeDocument/2006/relationships/image" Target="../media/image7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 Id="rId14" Type="http://schemas.openxmlformats.org/officeDocument/2006/relationships/image" Target="../media/image71.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looking at a book&#10;&#10;Description automatically generated">
            <a:extLst>
              <a:ext uri="{FF2B5EF4-FFF2-40B4-BE49-F238E27FC236}">
                <a16:creationId xmlns:a16="http://schemas.microsoft.com/office/drawing/2014/main" id="{FB4D37F4-5627-05FF-ED40-4FF6AE686D84}"/>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9153" b="-3943"/>
          <a:stretch/>
        </p:blipFill>
        <p:spPr>
          <a:xfrm>
            <a:off x="-758" y="0"/>
            <a:ext cx="12203644" cy="6175996"/>
          </a:xfrm>
          <a:prstGeom prst="rect">
            <a:avLst/>
          </a:prstGeom>
        </p:spPr>
      </p:pic>
      <p:cxnSp>
        <p:nvCxnSpPr>
          <p:cNvPr id="3" name="Straight Connector 2">
            <a:extLst>
              <a:ext uri="{FF2B5EF4-FFF2-40B4-BE49-F238E27FC236}">
                <a16:creationId xmlns:a16="http://schemas.microsoft.com/office/drawing/2014/main" id="{C0F027A2-A472-F95C-0ADB-1D0F5DB0E2F6}"/>
              </a:ext>
            </a:extLst>
          </p:cNvPr>
          <p:cNvCxnSpPr>
            <a:cxnSpLocks/>
          </p:cNvCxnSpPr>
          <p:nvPr/>
        </p:nvCxnSpPr>
        <p:spPr>
          <a:xfrm>
            <a:off x="-11645" y="5919118"/>
            <a:ext cx="12203645" cy="0"/>
          </a:xfrm>
          <a:prstGeom prst="line">
            <a:avLst/>
          </a:prstGeom>
          <a:ln w="66675">
            <a:solidFill>
              <a:srgbClr val="F4C638"/>
            </a:solidFill>
          </a:ln>
        </p:spPr>
        <p:style>
          <a:lnRef idx="2">
            <a:schemeClr val="accent1"/>
          </a:lnRef>
          <a:fillRef idx="0">
            <a:schemeClr val="accent1"/>
          </a:fillRef>
          <a:effectRef idx="1">
            <a:schemeClr val="accent1"/>
          </a:effectRef>
          <a:fontRef idx="minor">
            <a:schemeClr val="tx1"/>
          </a:fontRef>
        </p:style>
      </p:cxnSp>
      <p:sp>
        <p:nvSpPr>
          <p:cNvPr id="4" name="Freeform 3">
            <a:extLst>
              <a:ext uri="{FF2B5EF4-FFF2-40B4-BE49-F238E27FC236}">
                <a16:creationId xmlns:a16="http://schemas.microsoft.com/office/drawing/2014/main" id="{8A3C2294-7BC6-1C66-8CE2-359C813E462C}"/>
              </a:ext>
            </a:extLst>
          </p:cNvPr>
          <p:cNvSpPr/>
          <p:nvPr/>
        </p:nvSpPr>
        <p:spPr>
          <a:xfrm>
            <a:off x="373405" y="266906"/>
            <a:ext cx="10886467" cy="1579014"/>
          </a:xfrm>
          <a:custGeom>
            <a:avLst/>
            <a:gdLst>
              <a:gd name="connsiteX0" fmla="*/ 498664 w 10886467"/>
              <a:gd name="connsiteY0" fmla="*/ 0 h 1274344"/>
              <a:gd name="connsiteX1" fmla="*/ 997330 w 10886467"/>
              <a:gd name="connsiteY1" fmla="*/ 1 h 1274344"/>
              <a:gd name="connsiteX2" fmla="*/ 4249191 w 10886467"/>
              <a:gd name="connsiteY2" fmla="*/ 1 h 1274344"/>
              <a:gd name="connsiteX3" fmla="*/ 4249191 w 10886467"/>
              <a:gd name="connsiteY3" fmla="*/ 0 h 1274344"/>
              <a:gd name="connsiteX4" fmla="*/ 7684056 w 10886467"/>
              <a:gd name="connsiteY4" fmla="*/ 0 h 1274344"/>
              <a:gd name="connsiteX5" fmla="*/ 7732414 w 10886467"/>
              <a:gd name="connsiteY5" fmla="*/ 0 h 1274344"/>
              <a:gd name="connsiteX6" fmla="*/ 8182721 w 10886467"/>
              <a:gd name="connsiteY6" fmla="*/ 0 h 1274344"/>
              <a:gd name="connsiteX7" fmla="*/ 8235788 w 10886467"/>
              <a:gd name="connsiteY7" fmla="*/ 6799 h 1274344"/>
              <a:gd name="connsiteX8" fmla="*/ 9889137 w 10886467"/>
              <a:gd name="connsiteY8" fmla="*/ 6799 h 1274344"/>
              <a:gd name="connsiteX9" fmla="*/ 9937496 w 10886467"/>
              <a:gd name="connsiteY9" fmla="*/ 6799 h 1274344"/>
              <a:gd name="connsiteX10" fmla="*/ 10387803 w 10886467"/>
              <a:gd name="connsiteY10" fmla="*/ 6799 h 1274344"/>
              <a:gd name="connsiteX11" fmla="*/ 10886467 w 10886467"/>
              <a:gd name="connsiteY11" fmla="*/ 640572 h 1274344"/>
              <a:gd name="connsiteX12" fmla="*/ 10387803 w 10886467"/>
              <a:gd name="connsiteY12" fmla="*/ 1274344 h 1274344"/>
              <a:gd name="connsiteX13" fmla="*/ 9889137 w 10886467"/>
              <a:gd name="connsiteY13" fmla="*/ 1274343 h 1274344"/>
              <a:gd name="connsiteX14" fmla="*/ 6637277 w 10886467"/>
              <a:gd name="connsiteY14" fmla="*/ 1274343 h 1274344"/>
              <a:gd name="connsiteX15" fmla="*/ 6637277 w 10886467"/>
              <a:gd name="connsiteY15" fmla="*/ 1274344 h 1274344"/>
              <a:gd name="connsiteX16" fmla="*/ 3202412 w 10886467"/>
              <a:gd name="connsiteY16" fmla="*/ 1274344 h 1274344"/>
              <a:gd name="connsiteX17" fmla="*/ 3154053 w 10886467"/>
              <a:gd name="connsiteY17" fmla="*/ 1274344 h 1274344"/>
              <a:gd name="connsiteX18" fmla="*/ 2703747 w 10886467"/>
              <a:gd name="connsiteY18" fmla="*/ 1274344 h 1274344"/>
              <a:gd name="connsiteX19" fmla="*/ 2650680 w 10886467"/>
              <a:gd name="connsiteY19" fmla="*/ 1267545 h 1274344"/>
              <a:gd name="connsiteX20" fmla="*/ 997330 w 10886467"/>
              <a:gd name="connsiteY20" fmla="*/ 1267545 h 1274344"/>
              <a:gd name="connsiteX21" fmla="*/ 948971 w 10886467"/>
              <a:gd name="connsiteY21" fmla="*/ 1267545 h 1274344"/>
              <a:gd name="connsiteX22" fmla="*/ 498664 w 10886467"/>
              <a:gd name="connsiteY22" fmla="*/ 1267545 h 1274344"/>
              <a:gd name="connsiteX23" fmla="*/ 0 w 10886467"/>
              <a:gd name="connsiteY23" fmla="*/ 633773 h 1274344"/>
              <a:gd name="connsiteX24" fmla="*/ 498664 w 10886467"/>
              <a:gd name="connsiteY24" fmla="*/ 0 h 1274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86467" h="1274344">
                <a:moveTo>
                  <a:pt x="498664" y="0"/>
                </a:moveTo>
                <a:lnTo>
                  <a:pt x="997330" y="1"/>
                </a:lnTo>
                <a:lnTo>
                  <a:pt x="4249191" y="1"/>
                </a:lnTo>
                <a:lnTo>
                  <a:pt x="4249191" y="0"/>
                </a:lnTo>
                <a:lnTo>
                  <a:pt x="7684056" y="0"/>
                </a:lnTo>
                <a:lnTo>
                  <a:pt x="7732414" y="0"/>
                </a:lnTo>
                <a:lnTo>
                  <a:pt x="8182721" y="0"/>
                </a:lnTo>
                <a:lnTo>
                  <a:pt x="8235788" y="6799"/>
                </a:lnTo>
                <a:lnTo>
                  <a:pt x="9889137" y="6799"/>
                </a:lnTo>
                <a:lnTo>
                  <a:pt x="9937496" y="6799"/>
                </a:lnTo>
                <a:lnTo>
                  <a:pt x="10387803" y="6799"/>
                </a:lnTo>
                <a:cubicBezTo>
                  <a:pt x="10663207" y="6799"/>
                  <a:pt x="10886467" y="290549"/>
                  <a:pt x="10886467" y="640572"/>
                </a:cubicBezTo>
                <a:cubicBezTo>
                  <a:pt x="10886467" y="990594"/>
                  <a:pt x="10663207" y="1274344"/>
                  <a:pt x="10387803" y="1274344"/>
                </a:cubicBezTo>
                <a:lnTo>
                  <a:pt x="9889137" y="1274343"/>
                </a:lnTo>
                <a:lnTo>
                  <a:pt x="6637277" y="1274343"/>
                </a:lnTo>
                <a:lnTo>
                  <a:pt x="6637277" y="1274344"/>
                </a:lnTo>
                <a:lnTo>
                  <a:pt x="3202412" y="1274344"/>
                </a:lnTo>
                <a:lnTo>
                  <a:pt x="3154053" y="1274344"/>
                </a:lnTo>
                <a:lnTo>
                  <a:pt x="2703747" y="1274344"/>
                </a:lnTo>
                <a:lnTo>
                  <a:pt x="2650680" y="1267545"/>
                </a:lnTo>
                <a:lnTo>
                  <a:pt x="997330" y="1267545"/>
                </a:lnTo>
                <a:lnTo>
                  <a:pt x="948971" y="1267545"/>
                </a:lnTo>
                <a:lnTo>
                  <a:pt x="498664" y="1267545"/>
                </a:lnTo>
                <a:cubicBezTo>
                  <a:pt x="223260" y="1267545"/>
                  <a:pt x="0" y="983795"/>
                  <a:pt x="0" y="633773"/>
                </a:cubicBezTo>
                <a:cubicBezTo>
                  <a:pt x="0" y="283750"/>
                  <a:pt x="223260" y="0"/>
                  <a:pt x="498664" y="0"/>
                </a:cubicBezTo>
                <a:close/>
              </a:path>
            </a:pathLst>
          </a:custGeom>
          <a:solidFill>
            <a:srgbClr val="2D4FA3">
              <a:alpha val="88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17CB9FD4-FF51-4599-984C-C06C9EAE67F4}"/>
              </a:ext>
            </a:extLst>
          </p:cNvPr>
          <p:cNvSpPr/>
          <p:nvPr/>
        </p:nvSpPr>
        <p:spPr>
          <a:xfrm rot="10800000" flipV="1">
            <a:off x="738074" y="2115541"/>
            <a:ext cx="2455700" cy="137323"/>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BAE1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A blue text on a black background&#10;&#10;Description automatically generated">
            <a:extLst>
              <a:ext uri="{FF2B5EF4-FFF2-40B4-BE49-F238E27FC236}">
                <a16:creationId xmlns:a16="http://schemas.microsoft.com/office/drawing/2014/main" id="{7248CB78-C4E6-BF2B-88EF-6FDD8F33E14E}"/>
              </a:ext>
            </a:extLst>
          </p:cNvPr>
          <p:cNvPicPr>
            <a:picLocks noChangeAspect="1"/>
          </p:cNvPicPr>
          <p:nvPr/>
        </p:nvPicPr>
        <p:blipFill>
          <a:blip r:embed="rId3"/>
          <a:stretch>
            <a:fillRect/>
          </a:stretch>
        </p:blipFill>
        <p:spPr>
          <a:xfrm>
            <a:off x="373405" y="5940576"/>
            <a:ext cx="2182755" cy="864007"/>
          </a:xfrm>
          <a:prstGeom prst="rect">
            <a:avLst/>
          </a:prstGeom>
        </p:spPr>
      </p:pic>
      <p:sp>
        <p:nvSpPr>
          <p:cNvPr id="7" name="TextBox 6">
            <a:extLst>
              <a:ext uri="{FF2B5EF4-FFF2-40B4-BE49-F238E27FC236}">
                <a16:creationId xmlns:a16="http://schemas.microsoft.com/office/drawing/2014/main" id="{0D513591-BD61-4026-707F-849A94B05B44}"/>
              </a:ext>
            </a:extLst>
          </p:cNvPr>
          <p:cNvSpPr txBox="1"/>
          <p:nvPr/>
        </p:nvSpPr>
        <p:spPr>
          <a:xfrm>
            <a:off x="8832303" y="6190984"/>
            <a:ext cx="3015164"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000" b="1" i="0" u="none" err="1">
                <a:solidFill>
                  <a:srgbClr val="2D4FA3"/>
                </a:solidFill>
                <a:latin typeface="Merriweather" pitchFamily="2" charset="77"/>
              </a:rPr>
              <a:t>INvest</a:t>
            </a:r>
            <a:r>
              <a:rPr lang="en-US" sz="2000" b="1" i="0" u="none" err="1">
                <a:solidFill>
                  <a:srgbClr val="F4C638"/>
                </a:solidFill>
                <a:latin typeface="Merriweather" pitchFamily="2" charset="77"/>
              </a:rPr>
              <a:t>Ed</a:t>
            </a:r>
            <a:r>
              <a:rPr lang="en-US" sz="2000" b="1" i="0" u="none" err="1">
                <a:solidFill>
                  <a:srgbClr val="2D4FA3"/>
                </a:solidFill>
                <a:latin typeface="Merriweather" pitchFamily="2" charset="77"/>
              </a:rPr>
              <a:t>Indiana.org</a:t>
            </a:r>
            <a:endParaRPr lang="en-US" sz="2000" b="1" i="0" u="none">
              <a:solidFill>
                <a:srgbClr val="2D4FA3"/>
              </a:solidFill>
              <a:latin typeface="Merriweather" pitchFamily="2" charset="77"/>
            </a:endParaRPr>
          </a:p>
        </p:txBody>
      </p:sp>
      <p:sp>
        <p:nvSpPr>
          <p:cNvPr id="8" name="Title 1">
            <a:extLst>
              <a:ext uri="{FF2B5EF4-FFF2-40B4-BE49-F238E27FC236}">
                <a16:creationId xmlns:a16="http://schemas.microsoft.com/office/drawing/2014/main" id="{0E7F0A97-F4A4-BB1F-2BBD-64198AE21D47}"/>
              </a:ext>
            </a:extLst>
          </p:cNvPr>
          <p:cNvSpPr txBox="1">
            <a:spLocks/>
          </p:cNvSpPr>
          <p:nvPr/>
        </p:nvSpPr>
        <p:spPr>
          <a:xfrm>
            <a:off x="727187" y="331204"/>
            <a:ext cx="10157128" cy="1512472"/>
          </a:xfrm>
          <a:prstGeom prst="rect">
            <a:avLst/>
          </a:prstGeom>
        </p:spPr>
        <p:txBody>
          <a:bodyPr>
            <a:noAutofit/>
          </a:bodyPr>
          <a:lstStyle>
            <a:lvl1pPr algn="ctr" defTabSz="914400" rtl="0" eaLnBrk="1" latinLnBrk="0" hangingPunct="1">
              <a:lnSpc>
                <a:spcPct val="90000"/>
              </a:lnSpc>
              <a:spcBef>
                <a:spcPct val="0"/>
              </a:spcBef>
              <a:buNone/>
              <a:defRPr sz="5200" b="1" i="0" kern="1200" baseline="0">
                <a:solidFill>
                  <a:schemeClr val="bg1"/>
                </a:solidFill>
                <a:latin typeface="Merriweather" pitchFamily="2" charset="77"/>
                <a:ea typeface="+mj-ea"/>
                <a:cs typeface="+mj-cs"/>
              </a:defRPr>
            </a:lvl1pPr>
          </a:lstStyle>
          <a:p>
            <a:pPr>
              <a:lnSpc>
                <a:spcPct val="100000"/>
              </a:lnSpc>
            </a:pPr>
            <a:r>
              <a:rPr lang="en-US" sz="4800" b="0"/>
              <a:t>Navigating Changes in </a:t>
            </a:r>
            <a:br>
              <a:rPr lang="en-US" sz="4800" b="0"/>
            </a:br>
            <a:r>
              <a:rPr lang="en-US" sz="4800" b="0"/>
              <a:t>Post-Secondary Funding</a:t>
            </a:r>
            <a:endParaRPr lang="en-US" sz="3600"/>
          </a:p>
        </p:txBody>
      </p:sp>
    </p:spTree>
    <p:extLst>
      <p:ext uri="{BB962C8B-B14F-4D97-AF65-F5344CB8AC3E}">
        <p14:creationId xmlns:p14="http://schemas.microsoft.com/office/powerpoint/2010/main" val="747705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18977-026D-7C50-2382-1F94CB2D3197}"/>
              </a:ext>
            </a:extLst>
          </p:cNvPr>
          <p:cNvSpPr>
            <a:spLocks noGrp="1"/>
          </p:cNvSpPr>
          <p:nvPr>
            <p:ph type="title"/>
          </p:nvPr>
        </p:nvSpPr>
        <p:spPr/>
        <p:txBody>
          <a:bodyPr>
            <a:normAutofit/>
          </a:bodyPr>
          <a:lstStyle/>
          <a:p>
            <a:r>
              <a:rPr lang="en-US"/>
              <a:t>Value of Higher Education</a:t>
            </a:r>
          </a:p>
        </p:txBody>
      </p:sp>
      <p:sp>
        <p:nvSpPr>
          <p:cNvPr id="5" name="TextBox 4">
            <a:extLst>
              <a:ext uri="{FF2B5EF4-FFF2-40B4-BE49-F238E27FC236}">
                <a16:creationId xmlns:a16="http://schemas.microsoft.com/office/drawing/2014/main" id="{DD8F64AC-B1AA-A814-94ED-5D4CD62346C5}"/>
              </a:ext>
            </a:extLst>
          </p:cNvPr>
          <p:cNvSpPr txBox="1"/>
          <p:nvPr/>
        </p:nvSpPr>
        <p:spPr>
          <a:xfrm>
            <a:off x="2013438" y="6624380"/>
            <a:ext cx="5372100"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a:ea typeface="+mn-lt"/>
                <a:cs typeface="+mn-lt"/>
              </a:rPr>
              <a:t>(Source: Current Population Survey, U.S. Department of Labor, U.S. Bureau of Labor Statistics) </a:t>
            </a:r>
            <a:endParaRPr lang="en-US" sz="1000"/>
          </a:p>
          <a:p>
            <a:pPr algn="l"/>
            <a:endParaRPr lang="en-US" sz="1600">
              <a:cs typeface="Calibri"/>
            </a:endParaRPr>
          </a:p>
        </p:txBody>
      </p:sp>
      <p:pic>
        <p:nvPicPr>
          <p:cNvPr id="6" name="Picture 5" descr="A graph of a graph with a line going up&#10;&#10;AI-generated content may be incorrect.">
            <a:extLst>
              <a:ext uri="{FF2B5EF4-FFF2-40B4-BE49-F238E27FC236}">
                <a16:creationId xmlns:a16="http://schemas.microsoft.com/office/drawing/2014/main" id="{EA7C7F49-6AF3-0C07-0BD9-0E34F9544319}"/>
              </a:ext>
            </a:extLst>
          </p:cNvPr>
          <p:cNvPicPr>
            <a:picLocks noChangeAspect="1"/>
          </p:cNvPicPr>
          <p:nvPr/>
        </p:nvPicPr>
        <p:blipFill>
          <a:blip r:embed="rId2"/>
          <a:stretch>
            <a:fillRect/>
          </a:stretch>
        </p:blipFill>
        <p:spPr>
          <a:xfrm>
            <a:off x="2100650" y="1211857"/>
            <a:ext cx="7299325" cy="5316982"/>
          </a:xfrm>
          <a:prstGeom prst="rect">
            <a:avLst/>
          </a:prstGeom>
          <a:ln>
            <a:solidFill>
              <a:srgbClr val="AD2954"/>
            </a:solidFill>
          </a:ln>
        </p:spPr>
      </p:pic>
    </p:spTree>
    <p:extLst>
      <p:ext uri="{BB962C8B-B14F-4D97-AF65-F5344CB8AC3E}">
        <p14:creationId xmlns:p14="http://schemas.microsoft.com/office/powerpoint/2010/main" val="2231445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4DD0FBF2-7E59-947C-92F3-684F3AE4C08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37138" y="1260210"/>
            <a:ext cx="9917723" cy="5209309"/>
          </a:xfrm>
          <a:prstGeom prst="rect">
            <a:avLst/>
          </a:prstGeom>
        </p:spPr>
      </p:pic>
      <p:sp>
        <p:nvSpPr>
          <p:cNvPr id="2" name="Title 1">
            <a:extLst>
              <a:ext uri="{FF2B5EF4-FFF2-40B4-BE49-F238E27FC236}">
                <a16:creationId xmlns:a16="http://schemas.microsoft.com/office/drawing/2014/main" id="{39CE2952-5807-11C5-D238-D37BB9E9A35E}"/>
              </a:ext>
            </a:extLst>
          </p:cNvPr>
          <p:cNvSpPr>
            <a:spLocks noGrp="1"/>
          </p:cNvSpPr>
          <p:nvPr>
            <p:ph type="title"/>
          </p:nvPr>
        </p:nvSpPr>
        <p:spPr/>
        <p:txBody>
          <a:bodyPr>
            <a:normAutofit/>
          </a:bodyPr>
          <a:lstStyle/>
          <a:p>
            <a:r>
              <a:rPr lang="en-US"/>
              <a:t>Career Research</a:t>
            </a:r>
          </a:p>
        </p:txBody>
      </p:sp>
    </p:spTree>
    <p:extLst>
      <p:ext uri="{BB962C8B-B14F-4D97-AF65-F5344CB8AC3E}">
        <p14:creationId xmlns:p14="http://schemas.microsoft.com/office/powerpoint/2010/main" val="643039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mputer screen shot of a medical website&#10;&#10;Description automatically generated">
            <a:extLst>
              <a:ext uri="{FF2B5EF4-FFF2-40B4-BE49-F238E27FC236}">
                <a16:creationId xmlns:a16="http://schemas.microsoft.com/office/drawing/2014/main" id="{EC15A3B9-355A-6497-FEE8-A25EDC12D2C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710" y="1244838"/>
            <a:ext cx="7437010" cy="4158655"/>
          </a:xfrm>
          <a:prstGeom prst="rect">
            <a:avLst/>
          </a:prstGeom>
          <a:ln>
            <a:solidFill>
              <a:srgbClr val="2D4FA3"/>
            </a:solidFill>
          </a:ln>
        </p:spPr>
      </p:pic>
      <p:pic>
        <p:nvPicPr>
          <p:cNvPr id="13" name="Picture 12" descr="A screenshot of a computer&#10;&#10;Description automatically generated">
            <a:extLst>
              <a:ext uri="{FF2B5EF4-FFF2-40B4-BE49-F238E27FC236}">
                <a16:creationId xmlns:a16="http://schemas.microsoft.com/office/drawing/2014/main" id="{53333B75-206C-FB4A-9EBE-46C008842C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97212" y="4430096"/>
            <a:ext cx="6486145" cy="2366119"/>
          </a:xfrm>
          <a:prstGeom prst="rect">
            <a:avLst/>
          </a:prstGeom>
          <a:ln>
            <a:solidFill>
              <a:srgbClr val="2D4FA3"/>
            </a:solidFill>
          </a:ln>
        </p:spPr>
      </p:pic>
      <p:sp>
        <p:nvSpPr>
          <p:cNvPr id="2" name="Title 1">
            <a:extLst>
              <a:ext uri="{FF2B5EF4-FFF2-40B4-BE49-F238E27FC236}">
                <a16:creationId xmlns:a16="http://schemas.microsoft.com/office/drawing/2014/main" id="{20A0EE13-0453-113E-3AE1-E14B6EADE282}"/>
              </a:ext>
            </a:extLst>
          </p:cNvPr>
          <p:cNvSpPr>
            <a:spLocks noGrp="1"/>
          </p:cNvSpPr>
          <p:nvPr>
            <p:ph type="title"/>
          </p:nvPr>
        </p:nvSpPr>
        <p:spPr/>
        <p:txBody>
          <a:bodyPr>
            <a:normAutofit/>
          </a:bodyPr>
          <a:lstStyle/>
          <a:p>
            <a:r>
              <a:rPr lang="en-US"/>
              <a:t>Career Research</a:t>
            </a:r>
          </a:p>
        </p:txBody>
      </p:sp>
    </p:spTree>
    <p:extLst>
      <p:ext uri="{BB962C8B-B14F-4D97-AF65-F5344CB8AC3E}">
        <p14:creationId xmlns:p14="http://schemas.microsoft.com/office/powerpoint/2010/main" val="2522229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8639-29E1-F73D-ADFA-D998B566AC2D}"/>
              </a:ext>
            </a:extLst>
          </p:cNvPr>
          <p:cNvSpPr>
            <a:spLocks noGrp="1"/>
          </p:cNvSpPr>
          <p:nvPr>
            <p:ph type="title"/>
          </p:nvPr>
        </p:nvSpPr>
        <p:spPr/>
        <p:txBody>
          <a:bodyPr>
            <a:normAutofit/>
          </a:bodyPr>
          <a:lstStyle/>
          <a:p>
            <a:r>
              <a:rPr lang="en-US"/>
              <a:t>Choosing Your Program/College</a:t>
            </a:r>
          </a:p>
        </p:txBody>
      </p:sp>
      <p:sp>
        <p:nvSpPr>
          <p:cNvPr id="3" name="Text Placeholder 2">
            <a:extLst>
              <a:ext uri="{FF2B5EF4-FFF2-40B4-BE49-F238E27FC236}">
                <a16:creationId xmlns:a16="http://schemas.microsoft.com/office/drawing/2014/main" id="{6E3BB30A-7F09-4B03-C17C-4BBE3D94C29C}"/>
              </a:ext>
            </a:extLst>
          </p:cNvPr>
          <p:cNvSpPr>
            <a:spLocks noGrp="1"/>
          </p:cNvSpPr>
          <p:nvPr>
            <p:ph idx="1"/>
          </p:nvPr>
        </p:nvSpPr>
        <p:spPr/>
        <p:txBody>
          <a:bodyPr>
            <a:normAutofit/>
          </a:bodyPr>
          <a:lstStyle/>
          <a:p>
            <a:pPr marL="0" indent="0">
              <a:buNone/>
            </a:pPr>
            <a:r>
              <a:rPr lang="en-US" b="1"/>
              <a:t>Research your options</a:t>
            </a:r>
          </a:p>
          <a:p>
            <a:pPr lvl="1">
              <a:spcBef>
                <a:spcPts val="1100"/>
              </a:spcBef>
              <a:buFont typeface="Arial" panose="020B0604020202020204" pitchFamily="34" charset="0"/>
              <a:buChar char="•"/>
            </a:pPr>
            <a:r>
              <a:rPr lang="en-US">
                <a:latin typeface="Calibri" panose="020F0502020204030204" pitchFamily="34" charset="0"/>
                <a:cs typeface="Calibri" panose="020F0502020204030204" pitchFamily="34" charset="0"/>
              </a:rPr>
              <a:t>Length of program</a:t>
            </a:r>
          </a:p>
          <a:p>
            <a:pPr lvl="1">
              <a:spcBef>
                <a:spcPts val="1100"/>
              </a:spcBef>
              <a:buFont typeface="Arial" panose="020B0604020202020204" pitchFamily="34" charset="0"/>
              <a:buChar char="•"/>
            </a:pPr>
            <a:r>
              <a:rPr lang="en-US">
                <a:latin typeface="Calibri" panose="020F0502020204030204" pitchFamily="34" charset="0"/>
                <a:cs typeface="Calibri" panose="020F0502020204030204" pitchFamily="34" charset="0"/>
              </a:rPr>
              <a:t>Compare key elements</a:t>
            </a:r>
          </a:p>
          <a:p>
            <a:pPr lvl="1">
              <a:spcBef>
                <a:spcPts val="1100"/>
              </a:spcBef>
              <a:buFont typeface="Arial" panose="020B0604020202020204" pitchFamily="34" charset="0"/>
              <a:buChar char="•"/>
            </a:pPr>
            <a:r>
              <a:rPr lang="en-US">
                <a:latin typeface="Calibri" panose="020F0502020204030204" pitchFamily="34" charset="0"/>
                <a:cs typeface="Calibri" panose="020F0502020204030204" pitchFamily="34" charset="0"/>
              </a:rPr>
              <a:t>Location &amp; size</a:t>
            </a:r>
          </a:p>
          <a:p>
            <a:pPr lvl="1">
              <a:spcBef>
                <a:spcPts val="1100"/>
              </a:spcBef>
              <a:buFont typeface="Arial" panose="020B0604020202020204" pitchFamily="34" charset="0"/>
              <a:buChar char="•"/>
            </a:pPr>
            <a:r>
              <a:rPr lang="en-US">
                <a:latin typeface="Calibri" panose="020F0502020204030204" pitchFamily="34" charset="0"/>
                <a:cs typeface="Calibri" panose="020F0502020204030204" pitchFamily="34" charset="0"/>
              </a:rPr>
              <a:t>Visit campus/facility</a:t>
            </a:r>
          </a:p>
        </p:txBody>
      </p:sp>
      <p:pic>
        <p:nvPicPr>
          <p:cNvPr id="4" name="Picture 3" descr="Screen Shot 2015-04-27 at 9.31.29 AM.png">
            <a:extLst>
              <a:ext uri="{FF2B5EF4-FFF2-40B4-BE49-F238E27FC236}">
                <a16:creationId xmlns:a16="http://schemas.microsoft.com/office/drawing/2014/main" id="{E3CC8B86-60BE-3439-1136-5FE03691E4A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46912" y="2922566"/>
            <a:ext cx="3698176" cy="3177944"/>
          </a:xfrm>
          <a:prstGeom prst="rect">
            <a:avLst/>
          </a:prstGeom>
        </p:spPr>
      </p:pic>
      <p:pic>
        <p:nvPicPr>
          <p:cNvPr id="5" name="Picture 2" descr="http://ismcollegeplanning.org/images/collegenav.png">
            <a:extLst>
              <a:ext uri="{FF2B5EF4-FFF2-40B4-BE49-F238E27FC236}">
                <a16:creationId xmlns:a16="http://schemas.microsoft.com/office/drawing/2014/main" id="{9925050D-4748-812A-E025-D7CD8A83DA5F}"/>
              </a:ext>
            </a:extLst>
          </p:cNvPr>
          <p:cNvPicPr>
            <a:picLocks noChangeAspect="1" noChangeArrowheads="1"/>
          </p:cNvPicPr>
          <p:nvPr/>
        </p:nvPicPr>
        <p:blipFill>
          <a:blip r:embed="rId3" cstate="print"/>
          <a:srcRect/>
          <a:stretch>
            <a:fillRect/>
          </a:stretch>
        </p:blipFill>
        <p:spPr bwMode="auto">
          <a:xfrm>
            <a:off x="4866243" y="1941635"/>
            <a:ext cx="2459514" cy="773975"/>
          </a:xfrm>
          <a:prstGeom prst="rect">
            <a:avLst/>
          </a:prstGeom>
          <a:noFill/>
        </p:spPr>
      </p:pic>
      <p:pic>
        <p:nvPicPr>
          <p:cNvPr id="7" name="Picture 6" descr="A close up of a sign&#10;&#10;Description automatically generated">
            <a:extLst>
              <a:ext uri="{FF2B5EF4-FFF2-40B4-BE49-F238E27FC236}">
                <a16:creationId xmlns:a16="http://schemas.microsoft.com/office/drawing/2014/main" id="{C3AC53A6-BB9A-4431-CE9B-7AD79B8C54F0}"/>
              </a:ext>
            </a:extLst>
          </p:cNvPr>
          <p:cNvPicPr>
            <a:picLocks noChangeAspect="1"/>
          </p:cNvPicPr>
          <p:nvPr/>
        </p:nvPicPr>
        <p:blipFill>
          <a:blip r:embed="rId4"/>
          <a:stretch>
            <a:fillRect/>
          </a:stretch>
        </p:blipFill>
        <p:spPr>
          <a:xfrm>
            <a:off x="8691358" y="2135963"/>
            <a:ext cx="3117943" cy="584614"/>
          </a:xfrm>
          <a:prstGeom prst="rect">
            <a:avLst/>
          </a:prstGeom>
          <a:solidFill>
            <a:schemeClr val="bg1"/>
          </a:solidFill>
        </p:spPr>
      </p:pic>
      <p:pic>
        <p:nvPicPr>
          <p:cNvPr id="8" name="Picture 7" descr="A picture containing knife&#10;&#10;Description automatically generated">
            <a:extLst>
              <a:ext uri="{FF2B5EF4-FFF2-40B4-BE49-F238E27FC236}">
                <a16:creationId xmlns:a16="http://schemas.microsoft.com/office/drawing/2014/main" id="{5BFA9021-2D6D-EFCB-02F5-5F7EA7A19939}"/>
              </a:ext>
            </a:extLst>
          </p:cNvPr>
          <p:cNvPicPr>
            <a:picLocks noChangeAspect="1"/>
          </p:cNvPicPr>
          <p:nvPr/>
        </p:nvPicPr>
        <p:blipFill>
          <a:blip r:embed="rId5"/>
          <a:stretch>
            <a:fillRect/>
          </a:stretch>
        </p:blipFill>
        <p:spPr>
          <a:xfrm>
            <a:off x="8393539" y="2947196"/>
            <a:ext cx="3672576" cy="699953"/>
          </a:xfrm>
          <a:prstGeom prst="rect">
            <a:avLst/>
          </a:prstGeom>
          <a:solidFill>
            <a:schemeClr val="bg1"/>
          </a:solidFill>
        </p:spPr>
      </p:pic>
      <p:pic>
        <p:nvPicPr>
          <p:cNvPr id="9" name="Picture 8" descr="Graphical user interface&#10;&#10;Description automatically generated with medium confidence">
            <a:extLst>
              <a:ext uri="{FF2B5EF4-FFF2-40B4-BE49-F238E27FC236}">
                <a16:creationId xmlns:a16="http://schemas.microsoft.com/office/drawing/2014/main" id="{010D752E-B0D5-3212-3BDC-BB0DE6DF0AA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46770" y="3751902"/>
            <a:ext cx="3573445" cy="2207911"/>
          </a:xfrm>
          <a:prstGeom prst="rect">
            <a:avLst/>
          </a:prstGeom>
        </p:spPr>
      </p:pic>
      <p:sp>
        <p:nvSpPr>
          <p:cNvPr id="10" name="TextBox 9">
            <a:extLst>
              <a:ext uri="{FF2B5EF4-FFF2-40B4-BE49-F238E27FC236}">
                <a16:creationId xmlns:a16="http://schemas.microsoft.com/office/drawing/2014/main" id="{03BE2B55-B0F7-4FFD-6610-E9E149897B50}"/>
              </a:ext>
            </a:extLst>
          </p:cNvPr>
          <p:cNvSpPr txBox="1"/>
          <p:nvPr/>
        </p:nvSpPr>
        <p:spPr>
          <a:xfrm>
            <a:off x="1504523" y="6236386"/>
            <a:ext cx="9257187" cy="754053"/>
          </a:xfrm>
          <a:prstGeom prst="rect">
            <a:avLst/>
          </a:prstGeom>
          <a:noFill/>
        </p:spPr>
        <p:txBody>
          <a:bodyPr wrap="square" rtlCol="0">
            <a:spAutoFit/>
          </a:bodyPr>
          <a:lstStyle/>
          <a:p>
            <a:pPr algn="ctr"/>
            <a:r>
              <a:rPr lang="en-US" sz="2500" spc="59">
                <a:solidFill>
                  <a:srgbClr val="1F2B54"/>
                </a:solidFill>
                <a:latin typeface="Calibri" panose="020F0502020204030204" pitchFamily="34" charset="0"/>
                <a:cs typeface="Calibri" panose="020F0502020204030204" pitchFamily="34" charset="0"/>
              </a:rPr>
              <a:t>Online tools available at </a:t>
            </a:r>
            <a:r>
              <a:rPr lang="en-US" sz="2500" b="1" spc="59" err="1">
                <a:solidFill>
                  <a:srgbClr val="2D4FA3"/>
                </a:solidFill>
                <a:latin typeface="Calibri" panose="020F0502020204030204" pitchFamily="34" charset="0"/>
                <a:cs typeface="Calibri" panose="020F0502020204030204" pitchFamily="34" charset="0"/>
              </a:rPr>
              <a:t>INvestEdIndiana.org</a:t>
            </a:r>
            <a:r>
              <a:rPr lang="en-US" sz="2500" b="1" spc="59">
                <a:solidFill>
                  <a:srgbClr val="2D4FA3"/>
                </a:solidFill>
                <a:latin typeface="Calibri" panose="020F0502020204030204" pitchFamily="34" charset="0"/>
                <a:cs typeface="Calibri" panose="020F0502020204030204" pitchFamily="34" charset="0"/>
              </a:rPr>
              <a:t>/</a:t>
            </a:r>
            <a:r>
              <a:rPr lang="en-US" sz="2500" b="1" spc="59" err="1">
                <a:solidFill>
                  <a:srgbClr val="2D4FA3"/>
                </a:solidFill>
                <a:latin typeface="Calibri" panose="020F0502020204030204" pitchFamily="34" charset="0"/>
                <a:cs typeface="Calibri" panose="020F0502020204030204" pitchFamily="34" charset="0"/>
              </a:rPr>
              <a:t>Choosingcollege</a:t>
            </a:r>
            <a:endParaRPr lang="en-US" sz="2500" b="1" spc="59">
              <a:solidFill>
                <a:srgbClr val="2D4FA3"/>
              </a:solidFill>
              <a:latin typeface="Calibri" panose="020F0502020204030204" pitchFamily="34" charset="0"/>
              <a:cs typeface="Calibri" panose="020F0502020204030204" pitchFamily="34" charset="0"/>
            </a:endParaRPr>
          </a:p>
          <a:p>
            <a:pPr algn="ctr"/>
            <a:endParaRPr lang="en-US"/>
          </a:p>
        </p:txBody>
      </p:sp>
      <p:cxnSp>
        <p:nvCxnSpPr>
          <p:cNvPr id="11" name="Straight Connector 10">
            <a:extLst>
              <a:ext uri="{FF2B5EF4-FFF2-40B4-BE49-F238E27FC236}">
                <a16:creationId xmlns:a16="http://schemas.microsoft.com/office/drawing/2014/main" id="{85E4E498-DAA1-D46D-1DB9-729CC6CF5718}"/>
              </a:ext>
            </a:extLst>
          </p:cNvPr>
          <p:cNvCxnSpPr/>
          <p:nvPr/>
        </p:nvCxnSpPr>
        <p:spPr>
          <a:xfrm>
            <a:off x="8229599" y="2199758"/>
            <a:ext cx="0" cy="3823850"/>
          </a:xfrm>
          <a:prstGeom prst="line">
            <a:avLst/>
          </a:prstGeom>
          <a:ln w="47625">
            <a:solidFill>
              <a:srgbClr val="2D4FA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53253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8639-29E1-F73D-ADFA-D998B566AC2D}"/>
              </a:ext>
            </a:extLst>
          </p:cNvPr>
          <p:cNvSpPr>
            <a:spLocks noGrp="1"/>
          </p:cNvSpPr>
          <p:nvPr>
            <p:ph type="title"/>
          </p:nvPr>
        </p:nvSpPr>
        <p:spPr/>
        <p:txBody>
          <a:bodyPr>
            <a:normAutofit/>
          </a:bodyPr>
          <a:lstStyle/>
          <a:p>
            <a:r>
              <a:rPr lang="en-US"/>
              <a:t>Find the Right Fit</a:t>
            </a:r>
          </a:p>
        </p:txBody>
      </p:sp>
      <p:sp>
        <p:nvSpPr>
          <p:cNvPr id="3" name="Text Placeholder 2">
            <a:extLst>
              <a:ext uri="{FF2B5EF4-FFF2-40B4-BE49-F238E27FC236}">
                <a16:creationId xmlns:a16="http://schemas.microsoft.com/office/drawing/2014/main" id="{6E3BB30A-7F09-4B03-C17C-4BBE3D94C29C}"/>
              </a:ext>
            </a:extLst>
          </p:cNvPr>
          <p:cNvSpPr>
            <a:spLocks noGrp="1"/>
          </p:cNvSpPr>
          <p:nvPr>
            <p:ph idx="1"/>
          </p:nvPr>
        </p:nvSpPr>
        <p:spPr/>
        <p:txBody>
          <a:bodyPr>
            <a:normAutofit/>
          </a:bodyPr>
          <a:lstStyle/>
          <a:p>
            <a:pPr marL="0" indent="0">
              <a:spcBef>
                <a:spcPts val="3000"/>
              </a:spcBef>
              <a:buNone/>
            </a:pPr>
            <a:r>
              <a:rPr lang="en-US" b="1">
                <a:latin typeface="Merriweather" panose="02000000000000000000" pitchFamily="2" charset="77"/>
                <a:cs typeface="Merriweather" panose="02000000000000000000" pitchFamily="2" charset="77"/>
              </a:rPr>
              <a:t>Changing majors, programs or schools may add</a:t>
            </a:r>
          </a:p>
          <a:p>
            <a:pPr lvl="1">
              <a:spcBef>
                <a:spcPts val="1000"/>
              </a:spcBef>
              <a:buFont typeface="Arial" panose="020B0604020202020204" pitchFamily="34" charset="0"/>
              <a:buChar char="•"/>
            </a:pPr>
            <a:r>
              <a:rPr lang="en-US">
                <a:latin typeface="Calibri" panose="020F0502020204030204" pitchFamily="34" charset="0"/>
                <a:cs typeface="Calibri" panose="020F0502020204030204" pitchFamily="34" charset="0"/>
              </a:rPr>
              <a:t>Extra time to complete degree</a:t>
            </a:r>
            <a:endParaRPr lang="en-US">
              <a:solidFill>
                <a:srgbClr val="AD2954"/>
              </a:solidFill>
              <a:latin typeface="Calibri" panose="020F0502020204030204" pitchFamily="34" charset="0"/>
              <a:cs typeface="Calibri" panose="020F0502020204030204" pitchFamily="34" charset="0"/>
            </a:endParaRPr>
          </a:p>
          <a:p>
            <a:pPr lvl="1">
              <a:spcBef>
                <a:spcPts val="1000"/>
              </a:spcBef>
              <a:buFont typeface="Arial" panose="020B0604020202020204" pitchFamily="34" charset="0"/>
              <a:buChar char="•"/>
            </a:pPr>
            <a:r>
              <a:rPr lang="en-US">
                <a:latin typeface="Calibri" panose="020F0502020204030204" pitchFamily="34" charset="0"/>
                <a:cs typeface="Calibri" panose="020F0502020204030204" pitchFamily="34" charset="0"/>
              </a:rPr>
              <a:t>Increased cost &amp; student loan debt</a:t>
            </a:r>
            <a:endParaRPr lang="en-US">
              <a:solidFill>
                <a:srgbClr val="AD2954"/>
              </a:solidFill>
              <a:latin typeface="Calibri" panose="020F0502020204030204" pitchFamily="34" charset="0"/>
              <a:cs typeface="Calibri" panose="020F0502020204030204" pitchFamily="34" charset="0"/>
            </a:endParaRPr>
          </a:p>
          <a:p>
            <a:pPr lvl="1">
              <a:buFont typeface="Arial" panose="020B0604020202020204" pitchFamily="34" charset="0"/>
              <a:buChar char="•"/>
            </a:pPr>
            <a:endParaRPr lang="en-US" sz="2500"/>
          </a:p>
        </p:txBody>
      </p:sp>
      <p:pic>
        <p:nvPicPr>
          <p:cNvPr id="6" name="Picture 5" descr="Calendar&#10;&#10;Description automatically generated with low confidence">
            <a:extLst>
              <a:ext uri="{FF2B5EF4-FFF2-40B4-BE49-F238E27FC236}">
                <a16:creationId xmlns:a16="http://schemas.microsoft.com/office/drawing/2014/main" id="{1D48223C-03DE-86D3-4340-52AA379755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38075" y="2750031"/>
            <a:ext cx="10268251" cy="3978948"/>
          </a:xfrm>
          <a:prstGeom prst="rect">
            <a:avLst/>
          </a:prstGeom>
        </p:spPr>
      </p:pic>
    </p:spTree>
    <p:extLst>
      <p:ext uri="{BB962C8B-B14F-4D97-AF65-F5344CB8AC3E}">
        <p14:creationId xmlns:p14="http://schemas.microsoft.com/office/powerpoint/2010/main" val="3749819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8D51-0305-919A-B29B-C5F7F1FC0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B2AF90-1F47-9516-ADDE-6DEAC7A56E94}"/>
              </a:ext>
            </a:extLst>
          </p:cNvPr>
          <p:cNvSpPr>
            <a:spLocks noGrp="1"/>
          </p:cNvSpPr>
          <p:nvPr>
            <p:ph type="title"/>
          </p:nvPr>
        </p:nvSpPr>
        <p:spPr>
          <a:xfrm>
            <a:off x="334282" y="1873771"/>
            <a:ext cx="11523436" cy="3355696"/>
          </a:xfrm>
        </p:spPr>
        <p:txBody>
          <a:bodyPr>
            <a:noAutofit/>
          </a:bodyPr>
          <a:lstStyle/>
          <a:p>
            <a:pPr>
              <a:lnSpc>
                <a:spcPct val="100000"/>
              </a:lnSpc>
            </a:pPr>
            <a:r>
              <a:rPr lang="en-US"/>
              <a:t>A Closer Look at Our Presentations</a:t>
            </a:r>
            <a:br>
              <a:rPr lang="en-US"/>
            </a:br>
            <a:br>
              <a:rPr lang="en-US" sz="4400"/>
            </a:br>
            <a:r>
              <a:rPr lang="en-US" sz="3600"/>
              <a:t>Financial Aid Night</a:t>
            </a:r>
            <a:endParaRPr lang="en-US"/>
          </a:p>
        </p:txBody>
      </p:sp>
    </p:spTree>
    <p:extLst>
      <p:ext uri="{BB962C8B-B14F-4D97-AF65-F5344CB8AC3E}">
        <p14:creationId xmlns:p14="http://schemas.microsoft.com/office/powerpoint/2010/main" val="374693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FFE7C-3E65-48FA-B517-3394077A2F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16A67B-A881-A8BA-39D6-C7DB5A21F8DC}"/>
              </a:ext>
            </a:extLst>
          </p:cNvPr>
          <p:cNvSpPr>
            <a:spLocks noGrp="1"/>
          </p:cNvSpPr>
          <p:nvPr>
            <p:ph type="title"/>
          </p:nvPr>
        </p:nvSpPr>
        <p:spPr/>
        <p:txBody>
          <a:bodyPr/>
          <a:lstStyle/>
          <a:p>
            <a:r>
              <a:rPr lang="en-US"/>
              <a:t>Grants</a:t>
            </a:r>
          </a:p>
        </p:txBody>
      </p:sp>
      <p:sp>
        <p:nvSpPr>
          <p:cNvPr id="3" name="Content Placeholder 2">
            <a:extLst>
              <a:ext uri="{FF2B5EF4-FFF2-40B4-BE49-F238E27FC236}">
                <a16:creationId xmlns:a16="http://schemas.microsoft.com/office/drawing/2014/main" id="{1E453FF0-A5CF-887B-6B14-00E4B84B68A6}"/>
              </a:ext>
            </a:extLst>
          </p:cNvPr>
          <p:cNvSpPr>
            <a:spLocks noGrp="1"/>
          </p:cNvSpPr>
          <p:nvPr>
            <p:ph idx="1"/>
          </p:nvPr>
        </p:nvSpPr>
        <p:spPr>
          <a:xfrm>
            <a:off x="213803" y="1399951"/>
            <a:ext cx="11764393" cy="4920285"/>
          </a:xfrm>
        </p:spPr>
        <p:txBody>
          <a:bodyPr>
            <a:noAutofit/>
          </a:bodyPr>
          <a:lstStyle/>
          <a:p>
            <a:pPr>
              <a:lnSpc>
                <a:spcPct val="100000"/>
              </a:lnSpc>
              <a:spcBef>
                <a:spcPts val="600"/>
              </a:spcBef>
            </a:pPr>
            <a:r>
              <a:rPr lang="en-US" sz="2800"/>
              <a:t>Federal </a:t>
            </a:r>
          </a:p>
          <a:p>
            <a:pPr lvl="1">
              <a:lnSpc>
                <a:spcPct val="100000"/>
              </a:lnSpc>
              <a:spcBef>
                <a:spcPts val="600"/>
              </a:spcBef>
            </a:pPr>
            <a:r>
              <a:rPr lang="en-US">
                <a:latin typeface="Calibri" panose="020F0502020204030204" pitchFamily="34" charset="0"/>
              </a:rPr>
              <a:t>Pell Grant - </a:t>
            </a:r>
            <a:r>
              <a:rPr lang="en-US" b="1">
                <a:solidFill>
                  <a:srgbClr val="AD2954"/>
                </a:solidFill>
                <a:latin typeface="Calibri" panose="020F0502020204030204" pitchFamily="34" charset="0"/>
              </a:rPr>
              <a:t>Max $7,395</a:t>
            </a:r>
          </a:p>
          <a:p>
            <a:pPr lvl="1">
              <a:lnSpc>
                <a:spcPct val="100000"/>
              </a:lnSpc>
              <a:spcBef>
                <a:spcPts val="600"/>
              </a:spcBef>
            </a:pPr>
            <a:r>
              <a:rPr lang="en-US">
                <a:latin typeface="Calibri" panose="020F0502020204030204" pitchFamily="34" charset="0"/>
              </a:rPr>
              <a:t>Supplemental Educational Opportunity Grant (SEOG) - </a:t>
            </a:r>
            <a:r>
              <a:rPr lang="en-US" b="1">
                <a:solidFill>
                  <a:srgbClr val="AD2954"/>
                </a:solidFill>
                <a:latin typeface="Calibri" panose="020F0502020204030204" pitchFamily="34" charset="0"/>
              </a:rPr>
              <a:t>$100-$4,000</a:t>
            </a:r>
          </a:p>
          <a:p>
            <a:pPr lvl="1">
              <a:lnSpc>
                <a:spcPct val="100000"/>
              </a:lnSpc>
              <a:spcBef>
                <a:spcPts val="600"/>
              </a:spcBef>
            </a:pPr>
            <a:r>
              <a:rPr lang="en-US">
                <a:latin typeface="Calibri" panose="020F0502020204030204" pitchFamily="34" charset="0"/>
              </a:rPr>
              <a:t>TEACH Grant - </a:t>
            </a:r>
            <a:r>
              <a:rPr lang="en-US" b="1">
                <a:solidFill>
                  <a:srgbClr val="AD2954"/>
                </a:solidFill>
                <a:latin typeface="Calibri" panose="020F0502020204030204" pitchFamily="34" charset="0"/>
              </a:rPr>
              <a:t>$3,772</a:t>
            </a:r>
          </a:p>
          <a:p>
            <a:pPr marL="457200" lvl="1" indent="0">
              <a:lnSpc>
                <a:spcPct val="100000"/>
              </a:lnSpc>
              <a:spcBef>
                <a:spcPts val="600"/>
              </a:spcBef>
              <a:buNone/>
            </a:pPr>
            <a:endParaRPr lang="en-US"/>
          </a:p>
          <a:p>
            <a:pPr>
              <a:lnSpc>
                <a:spcPct val="100000"/>
              </a:lnSpc>
              <a:spcBef>
                <a:spcPts val="600"/>
              </a:spcBef>
            </a:pPr>
            <a:r>
              <a:rPr lang="en-US" sz="2800"/>
              <a:t>State of Indiana</a:t>
            </a:r>
          </a:p>
          <a:p>
            <a:pPr lvl="1">
              <a:lnSpc>
                <a:spcPct val="100000"/>
              </a:lnSpc>
              <a:spcBef>
                <a:spcPts val="600"/>
              </a:spcBef>
            </a:pPr>
            <a:r>
              <a:rPr lang="en-US">
                <a:latin typeface="Calibri" panose="020F0502020204030204" pitchFamily="34" charset="0"/>
              </a:rPr>
              <a:t>21</a:t>
            </a:r>
            <a:r>
              <a:rPr lang="en-US" baseline="30000">
                <a:latin typeface="Calibri" panose="020F0502020204030204" pitchFamily="34" charset="0"/>
              </a:rPr>
              <a:t>st</a:t>
            </a:r>
            <a:r>
              <a:rPr lang="en-US">
                <a:latin typeface="Calibri" panose="020F0502020204030204" pitchFamily="34" charset="0"/>
              </a:rPr>
              <a:t> Century Scholars</a:t>
            </a:r>
          </a:p>
          <a:p>
            <a:pPr lvl="1">
              <a:lnSpc>
                <a:spcPct val="100000"/>
              </a:lnSpc>
              <a:spcBef>
                <a:spcPts val="600"/>
              </a:spcBef>
            </a:pPr>
            <a:r>
              <a:rPr lang="en-US">
                <a:latin typeface="Calibri" panose="020F0502020204030204" pitchFamily="34" charset="0"/>
              </a:rPr>
              <a:t>Frank O’Bannon Grant Programs</a:t>
            </a:r>
          </a:p>
          <a:p>
            <a:pPr lvl="1">
              <a:lnSpc>
                <a:spcPct val="100000"/>
              </a:lnSpc>
              <a:spcBef>
                <a:spcPts val="600"/>
              </a:spcBef>
            </a:pPr>
            <a:r>
              <a:rPr lang="en-US">
                <a:latin typeface="Calibri" panose="020F0502020204030204" pitchFamily="34" charset="0"/>
              </a:rPr>
              <a:t>William A. Crawford Minority Teacher Scholarship</a:t>
            </a:r>
          </a:p>
          <a:p>
            <a:pPr lvl="1">
              <a:lnSpc>
                <a:spcPct val="100000"/>
              </a:lnSpc>
              <a:spcBef>
                <a:spcPts val="600"/>
              </a:spcBef>
            </a:pPr>
            <a:r>
              <a:rPr lang="en-US">
                <a:latin typeface="Calibri" panose="020F0502020204030204" pitchFamily="34" charset="0"/>
              </a:rPr>
              <a:t>Workforce Ready Grant</a:t>
            </a:r>
          </a:p>
          <a:p>
            <a:pPr lvl="1">
              <a:lnSpc>
                <a:spcPct val="100000"/>
              </a:lnSpc>
              <a:spcBef>
                <a:spcPts val="600"/>
              </a:spcBef>
            </a:pPr>
            <a:endParaRPr lang="en-US" sz="2000"/>
          </a:p>
          <a:p>
            <a:pPr marL="457200" lvl="1" indent="0" algn="ctr">
              <a:lnSpc>
                <a:spcPct val="100000"/>
              </a:lnSpc>
              <a:spcBef>
                <a:spcPts val="600"/>
              </a:spcBef>
              <a:buNone/>
            </a:pPr>
            <a:r>
              <a:rPr lang="en-US" sz="2800" b="1" i="1"/>
              <a:t>Visit </a:t>
            </a:r>
            <a:r>
              <a:rPr lang="en-US" sz="2800" b="1" i="1" err="1">
                <a:solidFill>
                  <a:srgbClr val="AD2954"/>
                </a:solidFill>
              </a:rPr>
              <a:t>INvestEdIndana.org</a:t>
            </a:r>
            <a:r>
              <a:rPr lang="en-US" sz="2800" b="1" i="1">
                <a:solidFill>
                  <a:srgbClr val="AD2954"/>
                </a:solidFill>
              </a:rPr>
              <a:t>/Grants</a:t>
            </a:r>
          </a:p>
        </p:txBody>
      </p:sp>
    </p:spTree>
    <p:extLst>
      <p:ext uri="{BB962C8B-B14F-4D97-AF65-F5344CB8AC3E}">
        <p14:creationId xmlns:p14="http://schemas.microsoft.com/office/powerpoint/2010/main" val="3379788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F252F-BE92-C0CA-9D3A-E2E7F0388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11B68-4BFF-B93D-593B-E6AA9EFCF27E}"/>
              </a:ext>
            </a:extLst>
          </p:cNvPr>
          <p:cNvSpPr>
            <a:spLocks noGrp="1"/>
          </p:cNvSpPr>
          <p:nvPr>
            <p:ph type="title"/>
          </p:nvPr>
        </p:nvSpPr>
        <p:spPr/>
        <p:txBody>
          <a:bodyPr/>
          <a:lstStyle/>
          <a:p>
            <a:r>
              <a:rPr lang="en-US"/>
              <a:t>Credit Completion</a:t>
            </a:r>
          </a:p>
        </p:txBody>
      </p:sp>
      <p:sp>
        <p:nvSpPr>
          <p:cNvPr id="4" name="Rounded Rectangle 3">
            <a:extLst>
              <a:ext uri="{FF2B5EF4-FFF2-40B4-BE49-F238E27FC236}">
                <a16:creationId xmlns:a16="http://schemas.microsoft.com/office/drawing/2014/main" id="{6AB1BAAB-6DBB-9413-C997-5FD1D8E521D5}"/>
              </a:ext>
            </a:extLst>
          </p:cNvPr>
          <p:cNvSpPr/>
          <p:nvPr/>
        </p:nvSpPr>
        <p:spPr>
          <a:xfrm>
            <a:off x="7242737" y="1898113"/>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09D02B36-F2A4-F7D9-6D59-8BCE4F434606}"/>
              </a:ext>
            </a:extLst>
          </p:cNvPr>
          <p:cNvSpPr/>
          <p:nvPr/>
        </p:nvSpPr>
        <p:spPr>
          <a:xfrm>
            <a:off x="7242736" y="2839517"/>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698256C3-60F6-3FC9-CC0B-AA96A2712FD9}"/>
              </a:ext>
            </a:extLst>
          </p:cNvPr>
          <p:cNvSpPr/>
          <p:nvPr/>
        </p:nvSpPr>
        <p:spPr>
          <a:xfrm>
            <a:off x="7242736" y="3780919"/>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3262D1CA-C9ED-C675-9CD2-04D311F59E20}"/>
              </a:ext>
            </a:extLst>
          </p:cNvPr>
          <p:cNvSpPr/>
          <p:nvPr/>
        </p:nvSpPr>
        <p:spPr>
          <a:xfrm>
            <a:off x="7242735" y="4721315"/>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C45134E-9F60-062C-F384-714C37699144}"/>
              </a:ext>
            </a:extLst>
          </p:cNvPr>
          <p:cNvSpPr/>
          <p:nvPr/>
        </p:nvSpPr>
        <p:spPr>
          <a:xfrm>
            <a:off x="7242734" y="5670643"/>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C678733A-58E4-B9AC-768C-649068389135}"/>
              </a:ext>
            </a:extLst>
          </p:cNvPr>
          <p:cNvSpPr/>
          <p:nvPr/>
        </p:nvSpPr>
        <p:spPr>
          <a:xfrm>
            <a:off x="1986140" y="1902322"/>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86F6FD-B3E6-26A7-B11C-3E79554FC4E1}"/>
              </a:ext>
            </a:extLst>
          </p:cNvPr>
          <p:cNvSpPr/>
          <p:nvPr/>
        </p:nvSpPr>
        <p:spPr>
          <a:xfrm>
            <a:off x="1539895" y="1849125"/>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30</a:t>
            </a:r>
          </a:p>
          <a:p>
            <a:pPr algn="ctr"/>
            <a:r>
              <a:rPr lang="en-US" sz="1100" baseline="0">
                <a:latin typeface="Calibri" panose="020F0502020204030204" pitchFamily="34" charset="0"/>
                <a:cs typeface="Calibri" panose="020F0502020204030204" pitchFamily="34" charset="0"/>
              </a:rPr>
              <a:t>Credits</a:t>
            </a:r>
          </a:p>
        </p:txBody>
      </p:sp>
      <p:sp>
        <p:nvSpPr>
          <p:cNvPr id="12" name="Text Placeholder 31">
            <a:extLst>
              <a:ext uri="{FF2B5EF4-FFF2-40B4-BE49-F238E27FC236}">
                <a16:creationId xmlns:a16="http://schemas.microsoft.com/office/drawing/2014/main" id="{A84DF8D9-BDA7-2C86-72EC-50F0843BB465}"/>
              </a:ext>
            </a:extLst>
          </p:cNvPr>
          <p:cNvSpPr txBox="1">
            <a:spLocks/>
          </p:cNvSpPr>
          <p:nvPr/>
        </p:nvSpPr>
        <p:spPr>
          <a:xfrm>
            <a:off x="2251597" y="1365914"/>
            <a:ext cx="2681956" cy="4632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4B658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rgbClr val="F47B44"/>
                </a:solidFill>
              </a:rPr>
              <a:t>On -Time</a:t>
            </a:r>
          </a:p>
        </p:txBody>
      </p:sp>
      <p:sp>
        <p:nvSpPr>
          <p:cNvPr id="14" name="Rounded Rectangle 13">
            <a:extLst>
              <a:ext uri="{FF2B5EF4-FFF2-40B4-BE49-F238E27FC236}">
                <a16:creationId xmlns:a16="http://schemas.microsoft.com/office/drawing/2014/main" id="{B8B0572A-221D-26C1-4EB6-83BDACA54C07}"/>
              </a:ext>
            </a:extLst>
          </p:cNvPr>
          <p:cNvSpPr/>
          <p:nvPr/>
        </p:nvSpPr>
        <p:spPr>
          <a:xfrm>
            <a:off x="1986139" y="2843726"/>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E3B7C8-7443-E3A8-554B-9A31AECC63E2}"/>
              </a:ext>
            </a:extLst>
          </p:cNvPr>
          <p:cNvSpPr/>
          <p:nvPr/>
        </p:nvSpPr>
        <p:spPr>
          <a:xfrm>
            <a:off x="1539894" y="2790529"/>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60</a:t>
            </a:r>
          </a:p>
          <a:p>
            <a:pPr algn="ctr"/>
            <a:r>
              <a:rPr lang="en-US" sz="1100" baseline="0">
                <a:latin typeface="Calibri" panose="020F0502020204030204" pitchFamily="34" charset="0"/>
                <a:cs typeface="Calibri" panose="020F0502020204030204" pitchFamily="34" charset="0"/>
              </a:rPr>
              <a:t>Credits</a:t>
            </a:r>
          </a:p>
        </p:txBody>
      </p:sp>
      <p:sp>
        <p:nvSpPr>
          <p:cNvPr id="17" name="Rounded Rectangle 16">
            <a:extLst>
              <a:ext uri="{FF2B5EF4-FFF2-40B4-BE49-F238E27FC236}">
                <a16:creationId xmlns:a16="http://schemas.microsoft.com/office/drawing/2014/main" id="{B9A42034-91B9-1450-21C1-518D59959C77}"/>
              </a:ext>
            </a:extLst>
          </p:cNvPr>
          <p:cNvSpPr/>
          <p:nvPr/>
        </p:nvSpPr>
        <p:spPr>
          <a:xfrm>
            <a:off x="1986139" y="3785128"/>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D39FD0-06D7-602A-226C-5E81610FEA60}"/>
              </a:ext>
            </a:extLst>
          </p:cNvPr>
          <p:cNvSpPr/>
          <p:nvPr/>
        </p:nvSpPr>
        <p:spPr>
          <a:xfrm>
            <a:off x="1539894" y="3731931"/>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90</a:t>
            </a:r>
          </a:p>
          <a:p>
            <a:pPr algn="ctr"/>
            <a:r>
              <a:rPr lang="en-US" sz="1100" baseline="0">
                <a:latin typeface="Calibri" panose="020F0502020204030204" pitchFamily="34" charset="0"/>
                <a:cs typeface="Calibri" panose="020F0502020204030204" pitchFamily="34" charset="0"/>
              </a:rPr>
              <a:t>Credits</a:t>
            </a:r>
          </a:p>
        </p:txBody>
      </p:sp>
      <p:sp>
        <p:nvSpPr>
          <p:cNvPr id="20" name="Rounded Rectangle 19">
            <a:extLst>
              <a:ext uri="{FF2B5EF4-FFF2-40B4-BE49-F238E27FC236}">
                <a16:creationId xmlns:a16="http://schemas.microsoft.com/office/drawing/2014/main" id="{8224D91E-1911-B33B-AB7E-15AF8A6F5D16}"/>
              </a:ext>
            </a:extLst>
          </p:cNvPr>
          <p:cNvSpPr/>
          <p:nvPr/>
        </p:nvSpPr>
        <p:spPr>
          <a:xfrm>
            <a:off x="1986138" y="4725524"/>
            <a:ext cx="3212875" cy="786095"/>
          </a:xfrm>
          <a:prstGeom prst="roundRect">
            <a:avLst/>
          </a:prstGeom>
          <a:solidFill>
            <a:srgbClr val="4B658D">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6C39F95-FB7F-1721-5264-9539BE3E003C}"/>
              </a:ext>
            </a:extLst>
          </p:cNvPr>
          <p:cNvSpPr/>
          <p:nvPr/>
        </p:nvSpPr>
        <p:spPr>
          <a:xfrm>
            <a:off x="1539893" y="4672327"/>
            <a:ext cx="892491" cy="892491"/>
          </a:xfrm>
          <a:prstGeom prst="ellipse">
            <a:avLst/>
          </a:prstGeom>
          <a:solidFill>
            <a:srgbClr val="F47B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baseline="0">
                <a:latin typeface="Merriweather" pitchFamily="2" charset="77"/>
              </a:rPr>
              <a:t>120</a:t>
            </a:r>
          </a:p>
          <a:p>
            <a:pPr algn="ctr"/>
            <a:r>
              <a:rPr lang="en-US" sz="1100" baseline="0">
                <a:latin typeface="Calibri" panose="020F0502020204030204" pitchFamily="34" charset="0"/>
                <a:cs typeface="Calibri" panose="020F0502020204030204" pitchFamily="34" charset="0"/>
              </a:rPr>
              <a:t>Credits</a:t>
            </a:r>
          </a:p>
        </p:txBody>
      </p:sp>
      <p:sp>
        <p:nvSpPr>
          <p:cNvPr id="22" name="Oval 21">
            <a:extLst>
              <a:ext uri="{FF2B5EF4-FFF2-40B4-BE49-F238E27FC236}">
                <a16:creationId xmlns:a16="http://schemas.microsoft.com/office/drawing/2014/main" id="{DFED5D05-957D-3F5D-8EA4-312DBEDE6EB9}"/>
              </a:ext>
            </a:extLst>
          </p:cNvPr>
          <p:cNvSpPr/>
          <p:nvPr/>
        </p:nvSpPr>
        <p:spPr>
          <a:xfrm>
            <a:off x="6796492" y="184491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24</a:t>
            </a:r>
          </a:p>
          <a:p>
            <a:pPr algn="ctr"/>
            <a:r>
              <a:rPr lang="en-US" sz="1100" baseline="0">
                <a:latin typeface="Calibri" panose="020F0502020204030204" pitchFamily="34" charset="0"/>
                <a:cs typeface="Calibri" panose="020F0502020204030204" pitchFamily="34" charset="0"/>
              </a:rPr>
              <a:t>Credits</a:t>
            </a:r>
          </a:p>
        </p:txBody>
      </p:sp>
      <p:sp>
        <p:nvSpPr>
          <p:cNvPr id="24" name="Text Placeholder 31">
            <a:extLst>
              <a:ext uri="{FF2B5EF4-FFF2-40B4-BE49-F238E27FC236}">
                <a16:creationId xmlns:a16="http://schemas.microsoft.com/office/drawing/2014/main" id="{6316457F-6851-06CA-440F-D878BB525432}"/>
              </a:ext>
            </a:extLst>
          </p:cNvPr>
          <p:cNvSpPr txBox="1">
            <a:spLocks/>
          </p:cNvSpPr>
          <p:nvPr/>
        </p:nvSpPr>
        <p:spPr>
          <a:xfrm>
            <a:off x="7508189" y="1365914"/>
            <a:ext cx="2681955" cy="46326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b="1" i="0" kern="1200">
                <a:solidFill>
                  <a:srgbClr val="4B658D"/>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F2B5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F2B5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F2B5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solidFill>
                  <a:srgbClr val="18A9A3"/>
                </a:solidFill>
              </a:rPr>
              <a:t>Full - Time</a:t>
            </a:r>
          </a:p>
        </p:txBody>
      </p:sp>
      <p:sp>
        <p:nvSpPr>
          <p:cNvPr id="25" name="Oval 24">
            <a:extLst>
              <a:ext uri="{FF2B5EF4-FFF2-40B4-BE49-F238E27FC236}">
                <a16:creationId xmlns:a16="http://schemas.microsoft.com/office/drawing/2014/main" id="{A4FB21C9-6825-BD2F-C411-F2407ED1EB51}"/>
              </a:ext>
            </a:extLst>
          </p:cNvPr>
          <p:cNvSpPr/>
          <p:nvPr/>
        </p:nvSpPr>
        <p:spPr>
          <a:xfrm>
            <a:off x="6796491" y="2786320"/>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48</a:t>
            </a:r>
          </a:p>
          <a:p>
            <a:pPr algn="ctr"/>
            <a:r>
              <a:rPr lang="en-US" sz="1100" baseline="0">
                <a:latin typeface="Calibri" panose="020F0502020204030204" pitchFamily="34" charset="0"/>
                <a:cs typeface="Calibri" panose="020F0502020204030204" pitchFamily="34" charset="0"/>
              </a:rPr>
              <a:t>Credits</a:t>
            </a:r>
          </a:p>
        </p:txBody>
      </p:sp>
      <p:sp>
        <p:nvSpPr>
          <p:cNvPr id="27" name="Oval 26">
            <a:extLst>
              <a:ext uri="{FF2B5EF4-FFF2-40B4-BE49-F238E27FC236}">
                <a16:creationId xmlns:a16="http://schemas.microsoft.com/office/drawing/2014/main" id="{80380F95-4E25-0114-F3F9-3EB0716436A6}"/>
              </a:ext>
            </a:extLst>
          </p:cNvPr>
          <p:cNvSpPr/>
          <p:nvPr/>
        </p:nvSpPr>
        <p:spPr>
          <a:xfrm>
            <a:off x="6796491" y="3727722"/>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72</a:t>
            </a:r>
          </a:p>
          <a:p>
            <a:pPr algn="ctr"/>
            <a:r>
              <a:rPr lang="en-US" sz="1100" baseline="0">
                <a:latin typeface="Calibri" panose="020F0502020204030204" pitchFamily="34" charset="0"/>
                <a:cs typeface="Calibri" panose="020F0502020204030204" pitchFamily="34" charset="0"/>
              </a:rPr>
              <a:t>Credits</a:t>
            </a:r>
          </a:p>
        </p:txBody>
      </p:sp>
      <p:sp>
        <p:nvSpPr>
          <p:cNvPr id="30" name="Oval 29">
            <a:extLst>
              <a:ext uri="{FF2B5EF4-FFF2-40B4-BE49-F238E27FC236}">
                <a16:creationId xmlns:a16="http://schemas.microsoft.com/office/drawing/2014/main" id="{6D2DA082-88CC-06E7-E752-73688987928A}"/>
              </a:ext>
            </a:extLst>
          </p:cNvPr>
          <p:cNvSpPr/>
          <p:nvPr/>
        </p:nvSpPr>
        <p:spPr>
          <a:xfrm>
            <a:off x="6796489" y="561744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i="0" baseline="0">
                <a:latin typeface="Merriweather" pitchFamily="2" charset="77"/>
              </a:rPr>
              <a:t>120</a:t>
            </a:r>
          </a:p>
          <a:p>
            <a:pPr algn="ctr"/>
            <a:r>
              <a:rPr lang="en-US" sz="1100" baseline="0">
                <a:latin typeface="Calibri" panose="020F0502020204030204" pitchFamily="34" charset="0"/>
                <a:cs typeface="Calibri" panose="020F0502020204030204" pitchFamily="34" charset="0"/>
              </a:rPr>
              <a:t>Credits</a:t>
            </a:r>
          </a:p>
        </p:txBody>
      </p:sp>
      <p:sp>
        <p:nvSpPr>
          <p:cNvPr id="32" name="Oval 31">
            <a:extLst>
              <a:ext uri="{FF2B5EF4-FFF2-40B4-BE49-F238E27FC236}">
                <a16:creationId xmlns:a16="http://schemas.microsoft.com/office/drawing/2014/main" id="{DFD636B0-BCA9-B705-0716-2AB199E7F479}"/>
              </a:ext>
            </a:extLst>
          </p:cNvPr>
          <p:cNvSpPr/>
          <p:nvPr/>
        </p:nvSpPr>
        <p:spPr>
          <a:xfrm>
            <a:off x="6796488" y="4668116"/>
            <a:ext cx="892491" cy="892491"/>
          </a:xfrm>
          <a:prstGeom prst="ellipse">
            <a:avLst/>
          </a:prstGeom>
          <a:solidFill>
            <a:srgbClr val="009F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i="0" baseline="0">
                <a:latin typeface="Merriweather" pitchFamily="2" charset="77"/>
              </a:rPr>
              <a:t>96</a:t>
            </a:r>
          </a:p>
          <a:p>
            <a:pPr algn="ctr"/>
            <a:r>
              <a:rPr lang="en-US" sz="1100" baseline="0">
                <a:latin typeface="Calibri" panose="020F0502020204030204" pitchFamily="34" charset="0"/>
                <a:cs typeface="Calibri" panose="020F0502020204030204" pitchFamily="34" charset="0"/>
              </a:rPr>
              <a:t>Credits</a:t>
            </a:r>
          </a:p>
        </p:txBody>
      </p:sp>
      <p:sp>
        <p:nvSpPr>
          <p:cNvPr id="33" name="Text Placeholder 4">
            <a:extLst>
              <a:ext uri="{FF2B5EF4-FFF2-40B4-BE49-F238E27FC236}">
                <a16:creationId xmlns:a16="http://schemas.microsoft.com/office/drawing/2014/main" id="{704890B4-D207-0310-DAD1-53AA63C0FFD7}"/>
              </a:ext>
            </a:extLst>
          </p:cNvPr>
          <p:cNvSpPr txBox="1">
            <a:spLocks/>
          </p:cNvSpPr>
          <p:nvPr/>
        </p:nvSpPr>
        <p:spPr>
          <a:xfrm>
            <a:off x="2533688" y="2012034"/>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4" name="Text Placeholder 5">
            <a:extLst>
              <a:ext uri="{FF2B5EF4-FFF2-40B4-BE49-F238E27FC236}">
                <a16:creationId xmlns:a16="http://schemas.microsoft.com/office/drawing/2014/main" id="{4138568F-88DE-D195-0F76-9524001DC8D8}"/>
              </a:ext>
            </a:extLst>
          </p:cNvPr>
          <p:cNvSpPr txBox="1">
            <a:spLocks/>
          </p:cNvSpPr>
          <p:nvPr/>
        </p:nvSpPr>
        <p:spPr>
          <a:xfrm>
            <a:off x="2533688" y="2934251"/>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5" name="Text Placeholder 6">
            <a:extLst>
              <a:ext uri="{FF2B5EF4-FFF2-40B4-BE49-F238E27FC236}">
                <a16:creationId xmlns:a16="http://schemas.microsoft.com/office/drawing/2014/main" id="{1D2DD7BE-34FD-0348-B244-65B885E30436}"/>
              </a:ext>
            </a:extLst>
          </p:cNvPr>
          <p:cNvSpPr txBox="1">
            <a:spLocks/>
          </p:cNvSpPr>
          <p:nvPr/>
        </p:nvSpPr>
        <p:spPr>
          <a:xfrm>
            <a:off x="2533688" y="3889379"/>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6" name="Text Placeholder 7">
            <a:extLst>
              <a:ext uri="{FF2B5EF4-FFF2-40B4-BE49-F238E27FC236}">
                <a16:creationId xmlns:a16="http://schemas.microsoft.com/office/drawing/2014/main" id="{EF39361C-1032-3EB7-1224-55F988705458}"/>
              </a:ext>
            </a:extLst>
          </p:cNvPr>
          <p:cNvSpPr txBox="1">
            <a:spLocks/>
          </p:cNvSpPr>
          <p:nvPr/>
        </p:nvSpPr>
        <p:spPr>
          <a:xfrm>
            <a:off x="2503482" y="4812674"/>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15 Credits – </a:t>
            </a:r>
            <a:r>
              <a:rPr lang="en-US" sz="2000">
                <a:solidFill>
                  <a:srgbClr val="F0762E"/>
                </a:solidFill>
              </a:rPr>
              <a:t>Fall</a:t>
            </a:r>
          </a:p>
          <a:p>
            <a:r>
              <a:rPr lang="en-US" sz="2000">
                <a:solidFill>
                  <a:srgbClr val="1F2B54"/>
                </a:solidFill>
              </a:rPr>
              <a:t>15 Credits – </a:t>
            </a:r>
            <a:r>
              <a:rPr lang="en-US" sz="2000">
                <a:solidFill>
                  <a:srgbClr val="3F1F61"/>
                </a:solidFill>
              </a:rPr>
              <a:t>Spring</a:t>
            </a:r>
          </a:p>
          <a:p>
            <a:endParaRPr lang="en-US"/>
          </a:p>
        </p:txBody>
      </p:sp>
      <p:sp>
        <p:nvSpPr>
          <p:cNvPr id="37" name="Text Placeholder 9">
            <a:extLst>
              <a:ext uri="{FF2B5EF4-FFF2-40B4-BE49-F238E27FC236}">
                <a16:creationId xmlns:a16="http://schemas.microsoft.com/office/drawing/2014/main" id="{11312278-9076-7302-E038-D50DAF3AC1A0}"/>
              </a:ext>
            </a:extLst>
          </p:cNvPr>
          <p:cNvSpPr txBox="1">
            <a:spLocks/>
          </p:cNvSpPr>
          <p:nvPr/>
        </p:nvSpPr>
        <p:spPr>
          <a:xfrm>
            <a:off x="7773654" y="1994429"/>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38" name="Text Placeholder 10">
            <a:extLst>
              <a:ext uri="{FF2B5EF4-FFF2-40B4-BE49-F238E27FC236}">
                <a16:creationId xmlns:a16="http://schemas.microsoft.com/office/drawing/2014/main" id="{B75F715D-25C3-2F1B-7168-46BF0664212E}"/>
              </a:ext>
            </a:extLst>
          </p:cNvPr>
          <p:cNvSpPr txBox="1">
            <a:spLocks/>
          </p:cNvSpPr>
          <p:nvPr/>
        </p:nvSpPr>
        <p:spPr>
          <a:xfrm>
            <a:off x="7759005" y="2917731"/>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39" name="Text Placeholder 11">
            <a:extLst>
              <a:ext uri="{FF2B5EF4-FFF2-40B4-BE49-F238E27FC236}">
                <a16:creationId xmlns:a16="http://schemas.microsoft.com/office/drawing/2014/main" id="{F4B0285E-226E-91D9-8ABC-AC5AC826242B}"/>
              </a:ext>
            </a:extLst>
          </p:cNvPr>
          <p:cNvSpPr txBox="1">
            <a:spLocks/>
          </p:cNvSpPr>
          <p:nvPr/>
        </p:nvSpPr>
        <p:spPr>
          <a:xfrm>
            <a:off x="7759004" y="3888623"/>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42" name="Text Placeholder 11">
            <a:extLst>
              <a:ext uri="{FF2B5EF4-FFF2-40B4-BE49-F238E27FC236}">
                <a16:creationId xmlns:a16="http://schemas.microsoft.com/office/drawing/2014/main" id="{F2775379-3CF1-A439-8E96-C3C0F1E7C0AF}"/>
              </a:ext>
            </a:extLst>
          </p:cNvPr>
          <p:cNvSpPr txBox="1">
            <a:spLocks/>
          </p:cNvSpPr>
          <p:nvPr/>
        </p:nvSpPr>
        <p:spPr>
          <a:xfrm>
            <a:off x="7759003" y="4842155"/>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
        <p:nvSpPr>
          <p:cNvPr id="43" name="Text Placeholder 11">
            <a:extLst>
              <a:ext uri="{FF2B5EF4-FFF2-40B4-BE49-F238E27FC236}">
                <a16:creationId xmlns:a16="http://schemas.microsoft.com/office/drawing/2014/main" id="{462E7EF4-F27C-D828-AB8F-56328EC8B982}"/>
              </a:ext>
            </a:extLst>
          </p:cNvPr>
          <p:cNvSpPr txBox="1">
            <a:spLocks/>
          </p:cNvSpPr>
          <p:nvPr/>
        </p:nvSpPr>
        <p:spPr>
          <a:xfrm>
            <a:off x="7759002" y="5754293"/>
            <a:ext cx="2180331" cy="742976"/>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solidFill>
                  <a:srgbClr val="1F2B54"/>
                </a:solidFill>
              </a:rPr>
              <a:t>12 Credits – </a:t>
            </a:r>
            <a:r>
              <a:rPr lang="en-US" sz="2000">
                <a:solidFill>
                  <a:srgbClr val="F0762E"/>
                </a:solidFill>
              </a:rPr>
              <a:t>Fall</a:t>
            </a:r>
          </a:p>
          <a:p>
            <a:r>
              <a:rPr lang="en-US" sz="2000">
                <a:solidFill>
                  <a:srgbClr val="1F2B54"/>
                </a:solidFill>
              </a:rPr>
              <a:t>12 Credits – </a:t>
            </a:r>
            <a:r>
              <a:rPr lang="en-US" sz="2000">
                <a:solidFill>
                  <a:srgbClr val="3F1F61"/>
                </a:solidFill>
              </a:rPr>
              <a:t>Spring</a:t>
            </a:r>
          </a:p>
          <a:p>
            <a:endParaRPr lang="en-US"/>
          </a:p>
        </p:txBody>
      </p:sp>
    </p:spTree>
    <p:extLst>
      <p:ext uri="{BB962C8B-B14F-4D97-AF65-F5344CB8AC3E}">
        <p14:creationId xmlns:p14="http://schemas.microsoft.com/office/powerpoint/2010/main" val="2540788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D4861-A849-7FAF-20C7-2528A21E6A08}"/>
              </a:ext>
            </a:extLst>
          </p:cNvPr>
          <p:cNvSpPr>
            <a:spLocks noGrp="1"/>
          </p:cNvSpPr>
          <p:nvPr>
            <p:ph type="title"/>
          </p:nvPr>
        </p:nvSpPr>
        <p:spPr/>
        <p:txBody>
          <a:bodyPr/>
          <a:lstStyle/>
          <a:p>
            <a:r>
              <a:rPr lang="en-US"/>
              <a:t>Scholarships</a:t>
            </a:r>
          </a:p>
        </p:txBody>
      </p:sp>
      <p:sp>
        <p:nvSpPr>
          <p:cNvPr id="3" name="Content Placeholder 2">
            <a:extLst>
              <a:ext uri="{FF2B5EF4-FFF2-40B4-BE49-F238E27FC236}">
                <a16:creationId xmlns:a16="http://schemas.microsoft.com/office/drawing/2014/main" id="{97C19078-0E2C-91FA-F1B1-042A39687EEE}"/>
              </a:ext>
            </a:extLst>
          </p:cNvPr>
          <p:cNvSpPr>
            <a:spLocks noGrp="1"/>
          </p:cNvSpPr>
          <p:nvPr>
            <p:ph idx="1"/>
          </p:nvPr>
        </p:nvSpPr>
        <p:spPr/>
        <p:txBody>
          <a:bodyPr/>
          <a:lstStyle/>
          <a:p>
            <a:r>
              <a:rPr lang="en-US"/>
              <a:t>Need Based vs. Merit Based</a:t>
            </a:r>
          </a:p>
          <a:p>
            <a:pPr lvl="1"/>
            <a:r>
              <a:rPr lang="en-US"/>
              <a:t>Where to look for scholarships</a:t>
            </a:r>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lvl="1"/>
            <a:endParaRPr lang="en-US"/>
          </a:p>
          <a:p>
            <a:pPr marL="457200" lvl="1" indent="0" algn="ctr">
              <a:buNone/>
            </a:pPr>
            <a:r>
              <a:rPr lang="en-US" sz="2800" b="1" i="1"/>
              <a:t>Visit </a:t>
            </a:r>
            <a:r>
              <a:rPr lang="en-US" sz="2800" b="1" i="1" err="1">
                <a:solidFill>
                  <a:srgbClr val="AD2954"/>
                </a:solidFill>
              </a:rPr>
              <a:t>INvestEdIndiana.org</a:t>
            </a:r>
            <a:r>
              <a:rPr lang="en-US" sz="2800" b="1" i="1">
                <a:solidFill>
                  <a:srgbClr val="AD2954"/>
                </a:solidFill>
              </a:rPr>
              <a:t>/Scholarships </a:t>
            </a:r>
            <a:r>
              <a:rPr lang="en-US" sz="2800" b="1" i="1"/>
              <a:t>for more information</a:t>
            </a:r>
          </a:p>
        </p:txBody>
      </p:sp>
      <p:sp>
        <p:nvSpPr>
          <p:cNvPr id="4" name="Rounded Rectangle 3">
            <a:extLst>
              <a:ext uri="{FF2B5EF4-FFF2-40B4-BE49-F238E27FC236}">
                <a16:creationId xmlns:a16="http://schemas.microsoft.com/office/drawing/2014/main" id="{BD55AC31-43B0-6791-4744-738B165631DF}"/>
              </a:ext>
            </a:extLst>
          </p:cNvPr>
          <p:cNvSpPr/>
          <p:nvPr/>
        </p:nvSpPr>
        <p:spPr>
          <a:xfrm>
            <a:off x="2092408" y="4011747"/>
            <a:ext cx="8061158" cy="1977590"/>
          </a:xfrm>
          <a:prstGeom prst="roundRect">
            <a:avLst/>
          </a:prstGeom>
          <a:solidFill>
            <a:srgbClr val="1F2B54">
              <a:alpha val="1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5760" tIns="365760" rtlCol="0" anchor="ctr"/>
          <a:lstStyle/>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School Counselor</a:t>
            </a:r>
          </a:p>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Community Foundation</a:t>
            </a:r>
          </a:p>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Business &amp; Employer</a:t>
            </a:r>
          </a:p>
          <a:p>
            <a:pPr marL="2286000" lvl="4" indent="-228600">
              <a:buFont typeface="Arial" panose="020B0604020202020204" pitchFamily="34" charset="0"/>
              <a:buChar char="•"/>
            </a:pPr>
            <a:r>
              <a:rPr lang="en-US" sz="2400">
                <a:solidFill>
                  <a:srgbClr val="1F2B54"/>
                </a:solidFill>
                <a:latin typeface="Calibri" panose="020F0502020204030204" pitchFamily="34" charset="0"/>
                <a:cs typeface="Calibri" panose="020F0502020204030204" pitchFamily="34" charset="0"/>
              </a:rPr>
              <a:t>Church &amp; Civic Organizations</a:t>
            </a:r>
          </a:p>
        </p:txBody>
      </p:sp>
      <p:sp>
        <p:nvSpPr>
          <p:cNvPr id="5" name="Freeform 4">
            <a:extLst>
              <a:ext uri="{FF2B5EF4-FFF2-40B4-BE49-F238E27FC236}">
                <a16:creationId xmlns:a16="http://schemas.microsoft.com/office/drawing/2014/main" id="{FB1AB476-ACDC-A99F-8B3F-C45513840721}"/>
              </a:ext>
            </a:extLst>
          </p:cNvPr>
          <p:cNvSpPr/>
          <p:nvPr/>
        </p:nvSpPr>
        <p:spPr>
          <a:xfrm>
            <a:off x="2092408" y="3735460"/>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Local/Community</a:t>
            </a:r>
          </a:p>
        </p:txBody>
      </p:sp>
      <p:sp>
        <p:nvSpPr>
          <p:cNvPr id="6" name="Freeform 5">
            <a:extLst>
              <a:ext uri="{FF2B5EF4-FFF2-40B4-BE49-F238E27FC236}">
                <a16:creationId xmlns:a16="http://schemas.microsoft.com/office/drawing/2014/main" id="{20B5D18E-6D9E-602D-40F4-D542D5DCA82D}"/>
              </a:ext>
            </a:extLst>
          </p:cNvPr>
          <p:cNvSpPr/>
          <p:nvPr/>
        </p:nvSpPr>
        <p:spPr>
          <a:xfrm>
            <a:off x="2092408" y="2412187"/>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A5264A"/>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FREE National Search Sites</a:t>
            </a:r>
          </a:p>
        </p:txBody>
      </p:sp>
      <p:sp>
        <p:nvSpPr>
          <p:cNvPr id="7" name="Freeform 6">
            <a:extLst>
              <a:ext uri="{FF2B5EF4-FFF2-40B4-BE49-F238E27FC236}">
                <a16:creationId xmlns:a16="http://schemas.microsoft.com/office/drawing/2014/main" id="{638B5404-DA3B-5013-A7AB-FCEE220C82EC}"/>
              </a:ext>
            </a:extLst>
          </p:cNvPr>
          <p:cNvSpPr/>
          <p:nvPr/>
        </p:nvSpPr>
        <p:spPr>
          <a:xfrm>
            <a:off x="2092408" y="3077518"/>
            <a:ext cx="8061158" cy="599105"/>
          </a:xfrm>
          <a:custGeom>
            <a:avLst/>
            <a:gdLst>
              <a:gd name="connsiteX0" fmla="*/ 114457 w 5526244"/>
              <a:gd name="connsiteY0" fmla="*/ 0 h 686728"/>
              <a:gd name="connsiteX1" fmla="*/ 5411787 w 5526244"/>
              <a:gd name="connsiteY1" fmla="*/ 0 h 686728"/>
              <a:gd name="connsiteX2" fmla="*/ 5526244 w 5526244"/>
              <a:gd name="connsiteY2" fmla="*/ 114457 h 686728"/>
              <a:gd name="connsiteX3" fmla="*/ 5526244 w 5526244"/>
              <a:gd name="connsiteY3" fmla="*/ 241077 h 686728"/>
              <a:gd name="connsiteX4" fmla="*/ 5526244 w 5526244"/>
              <a:gd name="connsiteY4" fmla="*/ 572271 h 686728"/>
              <a:gd name="connsiteX5" fmla="*/ 5526244 w 5526244"/>
              <a:gd name="connsiteY5" fmla="*/ 686728 h 686728"/>
              <a:gd name="connsiteX6" fmla="*/ 5411787 w 5526244"/>
              <a:gd name="connsiteY6" fmla="*/ 686728 h 686728"/>
              <a:gd name="connsiteX7" fmla="*/ 114457 w 5526244"/>
              <a:gd name="connsiteY7" fmla="*/ 686728 h 686728"/>
              <a:gd name="connsiteX8" fmla="*/ 0 w 5526244"/>
              <a:gd name="connsiteY8" fmla="*/ 686728 h 686728"/>
              <a:gd name="connsiteX9" fmla="*/ 0 w 5526244"/>
              <a:gd name="connsiteY9" fmla="*/ 572271 h 686728"/>
              <a:gd name="connsiteX10" fmla="*/ 0 w 5526244"/>
              <a:gd name="connsiteY10" fmla="*/ 241077 h 686728"/>
              <a:gd name="connsiteX11" fmla="*/ 0 w 5526244"/>
              <a:gd name="connsiteY11" fmla="*/ 114457 h 686728"/>
              <a:gd name="connsiteX12" fmla="*/ 114457 w 5526244"/>
              <a:gd name="connsiteY12" fmla="*/ 0 h 68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26244" h="686728">
                <a:moveTo>
                  <a:pt x="114457" y="0"/>
                </a:moveTo>
                <a:lnTo>
                  <a:pt x="5411787" y="0"/>
                </a:lnTo>
                <a:cubicBezTo>
                  <a:pt x="5475000" y="0"/>
                  <a:pt x="5526244" y="51244"/>
                  <a:pt x="5526244" y="114457"/>
                </a:cubicBezTo>
                <a:lnTo>
                  <a:pt x="5526244" y="241077"/>
                </a:lnTo>
                <a:lnTo>
                  <a:pt x="5526244" y="572271"/>
                </a:lnTo>
                <a:lnTo>
                  <a:pt x="5526244" y="686728"/>
                </a:lnTo>
                <a:lnTo>
                  <a:pt x="5411787" y="686728"/>
                </a:lnTo>
                <a:lnTo>
                  <a:pt x="114457" y="686728"/>
                </a:lnTo>
                <a:lnTo>
                  <a:pt x="0" y="686728"/>
                </a:lnTo>
                <a:lnTo>
                  <a:pt x="0" y="572271"/>
                </a:lnTo>
                <a:lnTo>
                  <a:pt x="0" y="241077"/>
                </a:lnTo>
                <a:lnTo>
                  <a:pt x="0" y="114457"/>
                </a:lnTo>
                <a:cubicBezTo>
                  <a:pt x="0" y="51244"/>
                  <a:pt x="51244" y="0"/>
                  <a:pt x="114457" y="0"/>
                </a:cubicBezTo>
                <a:close/>
              </a:path>
            </a:pathLst>
          </a:custGeom>
          <a:solidFill>
            <a:srgbClr val="F0762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2600" b="1">
                <a:solidFill>
                  <a:schemeClr val="bg1"/>
                </a:solidFill>
                <a:latin typeface="Calibri" panose="020F0502020204030204" pitchFamily="34" charset="0"/>
                <a:cs typeface="Calibri" panose="020F0502020204030204" pitchFamily="34" charset="0"/>
              </a:rPr>
              <a:t>College/University</a:t>
            </a:r>
          </a:p>
        </p:txBody>
      </p:sp>
    </p:spTree>
    <p:extLst>
      <p:ext uri="{BB962C8B-B14F-4D97-AF65-F5344CB8AC3E}">
        <p14:creationId xmlns:p14="http://schemas.microsoft.com/office/powerpoint/2010/main" val="2727290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9667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group of graduates throwing their caps in the air&#10;&#10;Description automatically generated">
            <a:extLst>
              <a:ext uri="{FF2B5EF4-FFF2-40B4-BE49-F238E27FC236}">
                <a16:creationId xmlns:a16="http://schemas.microsoft.com/office/drawing/2014/main" id="{6797D238-6291-6C7C-751B-6804ECA25C9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a:fillRect/>
          </a:stretch>
        </p:blipFill>
        <p:spPr>
          <a:xfrm>
            <a:off x="0" y="0"/>
            <a:ext cx="12192000" cy="6858000"/>
          </a:xfrm>
          <a:prstGeom prst="rect">
            <a:avLst/>
          </a:prstGeom>
        </p:spPr>
      </p:pic>
      <p:sp>
        <p:nvSpPr>
          <p:cNvPr id="22" name="Rounded Rectangle 21">
            <a:extLst>
              <a:ext uri="{FF2B5EF4-FFF2-40B4-BE49-F238E27FC236}">
                <a16:creationId xmlns:a16="http://schemas.microsoft.com/office/drawing/2014/main" id="{2F24414A-682F-1D9E-41F0-0DB8103BB479}"/>
              </a:ext>
            </a:extLst>
          </p:cNvPr>
          <p:cNvSpPr/>
          <p:nvPr/>
        </p:nvSpPr>
        <p:spPr>
          <a:xfrm>
            <a:off x="7169423" y="253637"/>
            <a:ext cx="4815760" cy="6400800"/>
          </a:xfrm>
          <a:prstGeom prst="roundRect">
            <a:avLst>
              <a:gd name="adj" fmla="val 4193"/>
            </a:avLst>
          </a:prstGeom>
          <a:solidFill>
            <a:schemeClr val="bg2">
              <a:alpha val="7809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CB1C60-8735-BD86-EDD8-2D6E39D25BB7}"/>
              </a:ext>
            </a:extLst>
          </p:cNvPr>
          <p:cNvSpPr>
            <a:spLocks noGrp="1"/>
          </p:cNvSpPr>
          <p:nvPr>
            <p:ph type="title"/>
          </p:nvPr>
        </p:nvSpPr>
        <p:spPr>
          <a:xfrm>
            <a:off x="6974473" y="513648"/>
            <a:ext cx="5351088" cy="976655"/>
          </a:xfrm>
        </p:spPr>
        <p:txBody>
          <a:bodyPr>
            <a:normAutofit/>
          </a:bodyPr>
          <a:lstStyle/>
          <a:p>
            <a:pPr algn="ctr"/>
            <a:r>
              <a:rPr lang="en-US" sz="4000" b="1">
                <a:solidFill>
                  <a:srgbClr val="2E50A2"/>
                </a:solidFill>
                <a:latin typeface="Merriweather" pitchFamily="2" charset="77"/>
              </a:rPr>
              <a:t>We’ll Discuss…</a:t>
            </a:r>
          </a:p>
        </p:txBody>
      </p:sp>
      <p:grpSp>
        <p:nvGrpSpPr>
          <p:cNvPr id="23" name="Group 22">
            <a:extLst>
              <a:ext uri="{FF2B5EF4-FFF2-40B4-BE49-F238E27FC236}">
                <a16:creationId xmlns:a16="http://schemas.microsoft.com/office/drawing/2014/main" id="{5655CE4C-621D-6587-64FF-6E9ACFE3EB18}"/>
              </a:ext>
            </a:extLst>
          </p:cNvPr>
          <p:cNvGrpSpPr/>
          <p:nvPr/>
        </p:nvGrpSpPr>
        <p:grpSpPr>
          <a:xfrm>
            <a:off x="7430264" y="1623022"/>
            <a:ext cx="4114801" cy="840812"/>
            <a:chOff x="-121757" y="58360"/>
            <a:chExt cx="4481103" cy="766490"/>
          </a:xfrm>
        </p:grpSpPr>
        <p:sp>
          <p:nvSpPr>
            <p:cNvPr id="24" name="Rounded Rectangle 23">
              <a:extLst>
                <a:ext uri="{FF2B5EF4-FFF2-40B4-BE49-F238E27FC236}">
                  <a16:creationId xmlns:a16="http://schemas.microsoft.com/office/drawing/2014/main" id="{7C4054B9-AC54-255D-3798-59C42E69E8FF}"/>
                </a:ext>
              </a:extLst>
            </p:cNvPr>
            <p:cNvSpPr/>
            <p:nvPr/>
          </p:nvSpPr>
          <p:spPr>
            <a:xfrm>
              <a:off x="0" y="58360"/>
              <a:ext cx="4359346" cy="733941"/>
            </a:xfrm>
            <a:prstGeom prst="roundRect">
              <a:avLst/>
            </a:prstGeom>
            <a:solidFill>
              <a:srgbClr val="2E50A2"/>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25" name="Rounded Rectangle 4">
              <a:extLst>
                <a:ext uri="{FF2B5EF4-FFF2-40B4-BE49-F238E27FC236}">
                  <a16:creationId xmlns:a16="http://schemas.microsoft.com/office/drawing/2014/main" id="{C2FBB51E-242A-BD31-6297-CD93B5B4E3CA}"/>
                </a:ext>
              </a:extLst>
            </p:cNvPr>
            <p:cNvSpPr txBox="1"/>
            <p:nvPr/>
          </p:nvSpPr>
          <p:spPr>
            <a:xfrm>
              <a:off x="-121757" y="74634"/>
              <a:ext cx="4481102" cy="75021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n-US" sz="2400" b="1" kern="1200">
                  <a:latin typeface="Merriweather" pitchFamily="2" charset="77"/>
                  <a:cs typeface="Calibri" panose="020F0502020204030204" pitchFamily="34" charset="0"/>
                </a:rPr>
                <a:t>Supporting Students</a:t>
              </a:r>
            </a:p>
          </p:txBody>
        </p:sp>
      </p:grpSp>
      <p:grpSp>
        <p:nvGrpSpPr>
          <p:cNvPr id="26" name="Group 25">
            <a:extLst>
              <a:ext uri="{FF2B5EF4-FFF2-40B4-BE49-F238E27FC236}">
                <a16:creationId xmlns:a16="http://schemas.microsoft.com/office/drawing/2014/main" id="{DDEF44A1-027D-54B0-7984-AF77EC33A315}"/>
              </a:ext>
            </a:extLst>
          </p:cNvPr>
          <p:cNvGrpSpPr/>
          <p:nvPr/>
        </p:nvGrpSpPr>
        <p:grpSpPr>
          <a:xfrm>
            <a:off x="7496690" y="2466792"/>
            <a:ext cx="4112338" cy="825623"/>
            <a:chOff x="-49785" y="44456"/>
            <a:chExt cx="4409131" cy="1034691"/>
          </a:xfrm>
        </p:grpSpPr>
        <p:sp>
          <p:nvSpPr>
            <p:cNvPr id="27" name="Rounded Rectangle 26">
              <a:extLst>
                <a:ext uri="{FF2B5EF4-FFF2-40B4-BE49-F238E27FC236}">
                  <a16:creationId xmlns:a16="http://schemas.microsoft.com/office/drawing/2014/main" id="{9BE947D7-3415-8353-56E6-EEE238B7767A}"/>
                </a:ext>
              </a:extLst>
            </p:cNvPr>
            <p:cNvSpPr/>
            <p:nvPr/>
          </p:nvSpPr>
          <p:spPr>
            <a:xfrm>
              <a:off x="0" y="44456"/>
              <a:ext cx="4359346" cy="1031354"/>
            </a:xfrm>
            <a:prstGeom prst="roundRect">
              <a:avLst/>
            </a:prstGeom>
            <a:solidFill>
              <a:srgbClr val="AD2954"/>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28" name="Rounded Rectangle 4">
              <a:extLst>
                <a:ext uri="{FF2B5EF4-FFF2-40B4-BE49-F238E27FC236}">
                  <a16:creationId xmlns:a16="http://schemas.microsoft.com/office/drawing/2014/main" id="{D85BF816-89DE-E9DA-9400-E7E4718A3B4F}"/>
                </a:ext>
              </a:extLst>
            </p:cNvPr>
            <p:cNvSpPr txBox="1"/>
            <p:nvPr/>
          </p:nvSpPr>
          <p:spPr>
            <a:xfrm>
              <a:off x="-49785" y="148486"/>
              <a:ext cx="4340552" cy="9306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2400" b="1">
                  <a:latin typeface="Merriweather" pitchFamily="2" charset="77"/>
                  <a:cs typeface="Calibri" panose="020F0502020204030204" pitchFamily="34" charset="0"/>
                </a:rPr>
                <a:t>College Planning Presentation</a:t>
              </a:r>
              <a:endParaRPr lang="en-US" sz="2400" b="1" kern="1200">
                <a:latin typeface="Merriweather" pitchFamily="2" charset="77"/>
                <a:cs typeface="Calibri" panose="020F0502020204030204" pitchFamily="34" charset="0"/>
              </a:endParaRPr>
            </a:p>
          </p:txBody>
        </p:sp>
      </p:grpSp>
      <p:grpSp>
        <p:nvGrpSpPr>
          <p:cNvPr id="29" name="Group 28">
            <a:extLst>
              <a:ext uri="{FF2B5EF4-FFF2-40B4-BE49-F238E27FC236}">
                <a16:creationId xmlns:a16="http://schemas.microsoft.com/office/drawing/2014/main" id="{5C8B1D21-FCB9-0325-D884-86CA8B9F655A}"/>
              </a:ext>
            </a:extLst>
          </p:cNvPr>
          <p:cNvGrpSpPr/>
          <p:nvPr/>
        </p:nvGrpSpPr>
        <p:grpSpPr>
          <a:xfrm>
            <a:off x="7572258" y="3341797"/>
            <a:ext cx="4065904" cy="914400"/>
            <a:chOff x="0" y="563612"/>
            <a:chExt cx="4953802" cy="1079325"/>
          </a:xfrm>
        </p:grpSpPr>
        <p:sp>
          <p:nvSpPr>
            <p:cNvPr id="30" name="Rounded Rectangle 29">
              <a:extLst>
                <a:ext uri="{FF2B5EF4-FFF2-40B4-BE49-F238E27FC236}">
                  <a16:creationId xmlns:a16="http://schemas.microsoft.com/office/drawing/2014/main" id="{4B7B5B58-4FE5-CD2E-E06D-3A4AEFE00EE9}"/>
                </a:ext>
              </a:extLst>
            </p:cNvPr>
            <p:cNvSpPr/>
            <p:nvPr/>
          </p:nvSpPr>
          <p:spPr>
            <a:xfrm>
              <a:off x="0" y="563612"/>
              <a:ext cx="4953802" cy="1079325"/>
            </a:xfrm>
            <a:prstGeom prst="roundRect">
              <a:avLst/>
            </a:prstGeom>
            <a:solidFill>
              <a:srgbClr val="19315C"/>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31" name="Rounded Rectangle 4">
              <a:extLst>
                <a:ext uri="{FF2B5EF4-FFF2-40B4-BE49-F238E27FC236}">
                  <a16:creationId xmlns:a16="http://schemas.microsoft.com/office/drawing/2014/main" id="{1296A4D8-09BE-FBC0-7F44-37BC88F4BBE4}"/>
                </a:ext>
              </a:extLst>
            </p:cNvPr>
            <p:cNvSpPr txBox="1"/>
            <p:nvPr/>
          </p:nvSpPr>
          <p:spPr>
            <a:xfrm>
              <a:off x="32710" y="693387"/>
              <a:ext cx="4904018" cy="8634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2800" b="1" kern="1200">
                  <a:latin typeface="Merriweather" pitchFamily="2" charset="77"/>
                  <a:cs typeface="Calibri" panose="020F0502020204030204" pitchFamily="34" charset="0"/>
                </a:rPr>
                <a:t>Financial Aid Night</a:t>
              </a:r>
            </a:p>
          </p:txBody>
        </p:sp>
      </p:grpSp>
      <p:grpSp>
        <p:nvGrpSpPr>
          <p:cNvPr id="32" name="Group 31">
            <a:extLst>
              <a:ext uri="{FF2B5EF4-FFF2-40B4-BE49-F238E27FC236}">
                <a16:creationId xmlns:a16="http://schemas.microsoft.com/office/drawing/2014/main" id="{DD6045CA-D842-FC23-04FA-65EF98B9F9C0}"/>
              </a:ext>
            </a:extLst>
          </p:cNvPr>
          <p:cNvGrpSpPr/>
          <p:nvPr/>
        </p:nvGrpSpPr>
        <p:grpSpPr>
          <a:xfrm>
            <a:off x="7542068" y="4305284"/>
            <a:ext cx="4111852" cy="914400"/>
            <a:chOff x="-28694" y="2388135"/>
            <a:chExt cx="4374134" cy="1823251"/>
          </a:xfrm>
        </p:grpSpPr>
        <p:sp>
          <p:nvSpPr>
            <p:cNvPr id="33" name="Rounded Rectangle 32">
              <a:extLst>
                <a:ext uri="{FF2B5EF4-FFF2-40B4-BE49-F238E27FC236}">
                  <a16:creationId xmlns:a16="http://schemas.microsoft.com/office/drawing/2014/main" id="{D8281A35-E722-BCE4-5CBA-206D5FE9332B}"/>
                </a:ext>
              </a:extLst>
            </p:cNvPr>
            <p:cNvSpPr/>
            <p:nvPr/>
          </p:nvSpPr>
          <p:spPr>
            <a:xfrm>
              <a:off x="0" y="2388135"/>
              <a:ext cx="4345440" cy="1823251"/>
            </a:xfrm>
            <a:prstGeom prst="roundRect">
              <a:avLst/>
            </a:prstGeom>
            <a:solidFill>
              <a:srgbClr val="18A9A3"/>
            </a:solidFill>
          </p:spPr>
          <p:style>
            <a:lnRef idx="0">
              <a:schemeClr val="lt1">
                <a:hueOff val="0"/>
                <a:satOff val="0"/>
                <a:lumOff val="0"/>
                <a:alphaOff val="0"/>
              </a:schemeClr>
            </a:lnRef>
            <a:fillRef idx="3">
              <a:scrgbClr r="0" g="0" b="0"/>
            </a:fillRef>
            <a:effectRef idx="2">
              <a:schemeClr val="accent2">
                <a:hueOff val="6443612"/>
                <a:satOff val="-18493"/>
                <a:lumOff val="-29609"/>
                <a:alphaOff val="0"/>
              </a:schemeClr>
            </a:effectRef>
            <a:fontRef idx="minor">
              <a:schemeClr val="lt1"/>
            </a:fontRef>
          </p:style>
          <p:txBody>
            <a:bodyPr/>
            <a:lstStyle/>
            <a:p>
              <a:endParaRPr lang="en-US"/>
            </a:p>
          </p:txBody>
        </p:sp>
        <p:sp>
          <p:nvSpPr>
            <p:cNvPr id="34" name="Rounded Rectangle 4">
              <a:extLst>
                <a:ext uri="{FF2B5EF4-FFF2-40B4-BE49-F238E27FC236}">
                  <a16:creationId xmlns:a16="http://schemas.microsoft.com/office/drawing/2014/main" id="{69162E2A-AC20-856E-5302-CF70BDBE4E96}"/>
                </a:ext>
              </a:extLst>
            </p:cNvPr>
            <p:cNvSpPr txBox="1"/>
            <p:nvPr/>
          </p:nvSpPr>
          <p:spPr>
            <a:xfrm>
              <a:off x="-28694" y="2494940"/>
              <a:ext cx="4345440" cy="167479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marL="0" lvl="0" indent="0" algn="ctr" defTabSz="2444750">
                <a:lnSpc>
                  <a:spcPct val="90000"/>
                </a:lnSpc>
                <a:spcBef>
                  <a:spcPct val="0"/>
                </a:spcBef>
                <a:spcAft>
                  <a:spcPct val="35000"/>
                </a:spcAft>
                <a:buNone/>
              </a:pPr>
              <a:r>
                <a:rPr lang="en-US" sz="2800" b="1" kern="1200">
                  <a:latin typeface="Merriweather" pitchFamily="2" charset="77"/>
                  <a:cs typeface="Calibri" panose="020F0502020204030204" pitchFamily="34" charset="0"/>
                </a:rPr>
                <a:t>In the News</a:t>
              </a:r>
            </a:p>
          </p:txBody>
        </p:sp>
      </p:grpSp>
      <p:grpSp>
        <p:nvGrpSpPr>
          <p:cNvPr id="35" name="Group 34">
            <a:extLst>
              <a:ext uri="{FF2B5EF4-FFF2-40B4-BE49-F238E27FC236}">
                <a16:creationId xmlns:a16="http://schemas.microsoft.com/office/drawing/2014/main" id="{EE1DB412-67CB-2D5A-32F0-8560CDFC5E77}"/>
              </a:ext>
            </a:extLst>
          </p:cNvPr>
          <p:cNvGrpSpPr/>
          <p:nvPr/>
        </p:nvGrpSpPr>
        <p:grpSpPr>
          <a:xfrm>
            <a:off x="7572258" y="5280692"/>
            <a:ext cx="4081662" cy="914400"/>
            <a:chOff x="0" y="1000075"/>
            <a:chExt cx="4345439" cy="2154750"/>
          </a:xfrm>
        </p:grpSpPr>
        <p:sp>
          <p:nvSpPr>
            <p:cNvPr id="36" name="Rounded Rectangle 35">
              <a:extLst>
                <a:ext uri="{FF2B5EF4-FFF2-40B4-BE49-F238E27FC236}">
                  <a16:creationId xmlns:a16="http://schemas.microsoft.com/office/drawing/2014/main" id="{2AB5F331-B04A-6EE7-4838-2BCD7DEE8F92}"/>
                </a:ext>
              </a:extLst>
            </p:cNvPr>
            <p:cNvSpPr/>
            <p:nvPr/>
          </p:nvSpPr>
          <p:spPr>
            <a:xfrm>
              <a:off x="0" y="1000075"/>
              <a:ext cx="4345439" cy="2154750"/>
            </a:xfrm>
            <a:prstGeom prst="roundRect">
              <a:avLst/>
            </a:prstGeom>
            <a:solidFill>
              <a:srgbClr val="442B6B"/>
            </a:solid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txBody>
            <a:bodyPr/>
            <a:lstStyle/>
            <a:p>
              <a:endParaRPr lang="en-US"/>
            </a:p>
          </p:txBody>
        </p:sp>
        <p:sp>
          <p:nvSpPr>
            <p:cNvPr id="37" name="Rounded Rectangle 4">
              <a:extLst>
                <a:ext uri="{FF2B5EF4-FFF2-40B4-BE49-F238E27FC236}">
                  <a16:creationId xmlns:a16="http://schemas.microsoft.com/office/drawing/2014/main" id="{E80D12FE-2EFE-6F90-0A37-336DA343351A}"/>
                </a:ext>
              </a:extLst>
            </p:cNvPr>
            <p:cNvSpPr txBox="1"/>
            <p:nvPr/>
          </p:nvSpPr>
          <p:spPr>
            <a:xfrm>
              <a:off x="126222" y="1285240"/>
              <a:ext cx="4171623" cy="17238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r>
                <a:rPr lang="en-US" sz="2800" b="1" kern="1200">
                  <a:latin typeface="Merriweather" pitchFamily="2" charset="77"/>
                  <a:cs typeface="Calibri" panose="020F0502020204030204" pitchFamily="34" charset="0"/>
                </a:rPr>
                <a:t>Student Loan Changes</a:t>
              </a:r>
            </a:p>
          </p:txBody>
        </p:sp>
      </p:grpSp>
      <p:pic>
        <p:nvPicPr>
          <p:cNvPr id="50" name="Picture 49" descr="A white text on a black background&#10;&#10;AI-generated content may be incorrect.">
            <a:extLst>
              <a:ext uri="{FF2B5EF4-FFF2-40B4-BE49-F238E27FC236}">
                <a16:creationId xmlns:a16="http://schemas.microsoft.com/office/drawing/2014/main" id="{3FCEDF3E-A035-8B5A-B299-136D4859D7E4}"/>
              </a:ext>
            </a:extLst>
          </p:cNvPr>
          <p:cNvPicPr>
            <a:picLocks noChangeAspect="1"/>
          </p:cNvPicPr>
          <p:nvPr/>
        </p:nvPicPr>
        <p:blipFill>
          <a:blip r:embed="rId3"/>
          <a:stretch>
            <a:fillRect/>
          </a:stretch>
        </p:blipFill>
        <p:spPr>
          <a:xfrm>
            <a:off x="582972" y="881113"/>
            <a:ext cx="6183129" cy="1637693"/>
          </a:xfrm>
          <a:prstGeom prst="rect">
            <a:avLst/>
          </a:prstGeom>
        </p:spPr>
      </p:pic>
    </p:spTree>
    <p:extLst>
      <p:ext uri="{BB962C8B-B14F-4D97-AF65-F5344CB8AC3E}">
        <p14:creationId xmlns:p14="http://schemas.microsoft.com/office/powerpoint/2010/main" val="328801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E1FED9E8-4E7A-5FF9-9437-A07DC0CCFBD2}"/>
              </a:ext>
            </a:extLst>
          </p:cNvPr>
          <p:cNvSpPr/>
          <p:nvPr/>
        </p:nvSpPr>
        <p:spPr>
          <a:xfrm rot="10800000">
            <a:off x="6277741" y="1094015"/>
            <a:ext cx="5529945" cy="5535386"/>
          </a:xfrm>
          <a:prstGeom prst="round1Rect">
            <a:avLst>
              <a:gd name="adj" fmla="val 20996"/>
            </a:avLst>
          </a:prstGeom>
          <a:solidFill>
            <a:srgbClr val="2E50A2">
              <a:alpha val="1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2B25BEE7-31B5-707A-0C94-D1A3615A0D3B}"/>
              </a:ext>
            </a:extLst>
          </p:cNvPr>
          <p:cNvSpPr>
            <a:spLocks noGrp="1"/>
          </p:cNvSpPr>
          <p:nvPr>
            <p:ph type="title"/>
          </p:nvPr>
        </p:nvSpPr>
        <p:spPr/>
        <p:txBody>
          <a:bodyPr/>
          <a:lstStyle/>
          <a:p>
            <a:r>
              <a:rPr lang="en-US"/>
              <a:t>Student Employment</a:t>
            </a:r>
          </a:p>
        </p:txBody>
      </p:sp>
      <p:sp>
        <p:nvSpPr>
          <p:cNvPr id="3" name="Content Placeholder 2">
            <a:extLst>
              <a:ext uri="{FF2B5EF4-FFF2-40B4-BE49-F238E27FC236}">
                <a16:creationId xmlns:a16="http://schemas.microsoft.com/office/drawing/2014/main" id="{66CD4831-EF70-F504-7A33-3414800D6C8A}"/>
              </a:ext>
            </a:extLst>
          </p:cNvPr>
          <p:cNvSpPr>
            <a:spLocks noGrp="1"/>
          </p:cNvSpPr>
          <p:nvPr>
            <p:ph idx="1"/>
          </p:nvPr>
        </p:nvSpPr>
        <p:spPr>
          <a:xfrm>
            <a:off x="6591451" y="1452913"/>
            <a:ext cx="5708620" cy="4920285"/>
          </a:xfrm>
        </p:spPr>
        <p:txBody>
          <a:bodyPr/>
          <a:lstStyle/>
          <a:p>
            <a:r>
              <a:rPr lang="en-US"/>
              <a:t>Benefits</a:t>
            </a:r>
          </a:p>
          <a:p>
            <a:pPr lvl="1"/>
            <a:r>
              <a:rPr lang="en-US"/>
              <a:t>Earn money to pay for college &amp; </a:t>
            </a:r>
            <a:br>
              <a:rPr lang="en-US"/>
            </a:br>
            <a:r>
              <a:rPr lang="en-US"/>
              <a:t>     minimize student loans</a:t>
            </a:r>
          </a:p>
          <a:p>
            <a:pPr lvl="1"/>
            <a:r>
              <a:rPr lang="en-US"/>
              <a:t>Job &amp; interview experience</a:t>
            </a:r>
          </a:p>
          <a:p>
            <a:pPr lvl="1"/>
            <a:r>
              <a:rPr lang="en-US"/>
              <a:t>Build time management skills</a:t>
            </a:r>
          </a:p>
          <a:p>
            <a:pPr lvl="1"/>
            <a:endParaRPr lang="en-US" sz="1800"/>
          </a:p>
          <a:p>
            <a:r>
              <a:rPr lang="en-US"/>
              <a:t>Options</a:t>
            </a:r>
          </a:p>
          <a:p>
            <a:pPr lvl="1"/>
            <a:r>
              <a:rPr lang="en-US"/>
              <a:t>Federal Work-Study</a:t>
            </a:r>
          </a:p>
          <a:p>
            <a:pPr lvl="1"/>
            <a:r>
              <a:rPr lang="en-US"/>
              <a:t>Part-Time Employment</a:t>
            </a:r>
          </a:p>
          <a:p>
            <a:pPr lvl="1"/>
            <a:r>
              <a:rPr lang="en-US"/>
              <a:t>Internships</a:t>
            </a:r>
          </a:p>
        </p:txBody>
      </p:sp>
      <p:pic>
        <p:nvPicPr>
          <p:cNvPr id="9" name="Picture 8" descr="A person holding a tray of food&#10;&#10;AI-generated content may be incorrect.">
            <a:extLst>
              <a:ext uri="{FF2B5EF4-FFF2-40B4-BE49-F238E27FC236}">
                <a16:creationId xmlns:a16="http://schemas.microsoft.com/office/drawing/2014/main" id="{65608077-2972-A4C6-4946-7D249DA8C73C}"/>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731595" y="1310522"/>
            <a:ext cx="4813487" cy="5179585"/>
          </a:xfrm>
          <a:prstGeom prst="roundRect">
            <a:avLst>
              <a:gd name="adj" fmla="val 2796"/>
            </a:avLst>
          </a:prstGeom>
        </p:spPr>
      </p:pic>
    </p:spTree>
    <p:extLst>
      <p:ext uri="{BB962C8B-B14F-4D97-AF65-F5344CB8AC3E}">
        <p14:creationId xmlns:p14="http://schemas.microsoft.com/office/powerpoint/2010/main" val="635622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2231-7171-1A08-B17E-DC83588CA62D}"/>
              </a:ext>
            </a:extLst>
          </p:cNvPr>
          <p:cNvSpPr>
            <a:spLocks noGrp="1"/>
          </p:cNvSpPr>
          <p:nvPr>
            <p:ph type="title"/>
          </p:nvPr>
        </p:nvSpPr>
        <p:spPr/>
        <p:txBody>
          <a:bodyPr/>
          <a:lstStyle/>
          <a:p>
            <a:r>
              <a:rPr lang="en-US"/>
              <a:t>Education Loans</a:t>
            </a:r>
          </a:p>
        </p:txBody>
      </p:sp>
      <p:sp>
        <p:nvSpPr>
          <p:cNvPr id="3" name="Content Placeholder 2">
            <a:extLst>
              <a:ext uri="{FF2B5EF4-FFF2-40B4-BE49-F238E27FC236}">
                <a16:creationId xmlns:a16="http://schemas.microsoft.com/office/drawing/2014/main" id="{40CF0153-DA40-19D9-D6D2-DF56A601E152}"/>
              </a:ext>
            </a:extLst>
          </p:cNvPr>
          <p:cNvSpPr>
            <a:spLocks noGrp="1"/>
          </p:cNvSpPr>
          <p:nvPr>
            <p:ph idx="1"/>
          </p:nvPr>
        </p:nvSpPr>
        <p:spPr/>
        <p:txBody>
          <a:bodyPr>
            <a:noAutofit/>
          </a:bodyPr>
          <a:lstStyle/>
          <a:p>
            <a:r>
              <a:rPr lang="en-US" sz="2400"/>
              <a:t>Federal Direct Loans </a:t>
            </a:r>
            <a:endParaRPr lang="en-US" sz="1800" i="1">
              <a:solidFill>
                <a:srgbClr val="AD2954"/>
              </a:solidFill>
            </a:endParaRPr>
          </a:p>
          <a:p>
            <a:pPr marL="457200" lvl="1" indent="0">
              <a:buNone/>
            </a:pPr>
            <a:r>
              <a:rPr lang="en-US" sz="2000" b="1" i="1">
                <a:solidFill>
                  <a:srgbClr val="AD2954"/>
                </a:solidFill>
              </a:rPr>
              <a:t>Rate: 6.39% + 1.057% Fee</a:t>
            </a:r>
          </a:p>
          <a:p>
            <a:pPr lvl="1"/>
            <a:r>
              <a:rPr lang="en-US" sz="2000"/>
              <a:t>Student’s Loans</a:t>
            </a:r>
          </a:p>
          <a:p>
            <a:pPr lvl="1"/>
            <a:r>
              <a:rPr lang="en-US" sz="2000"/>
              <a:t>Subsidized &amp; Unsubsidized</a:t>
            </a:r>
          </a:p>
          <a:p>
            <a:pPr lvl="1"/>
            <a:r>
              <a:rPr lang="en-US" sz="2000"/>
              <a:t>Annual Limits</a:t>
            </a:r>
          </a:p>
          <a:p>
            <a:pPr lvl="1"/>
            <a:endParaRPr lang="en-US" sz="600"/>
          </a:p>
          <a:p>
            <a:r>
              <a:rPr lang="en-US" sz="2400"/>
              <a:t>Federal Direct PLUS Loans </a:t>
            </a:r>
          </a:p>
          <a:p>
            <a:pPr marL="457200" lvl="1" indent="0">
              <a:buNone/>
            </a:pPr>
            <a:r>
              <a:rPr lang="en-US" sz="2000" b="1" i="1">
                <a:solidFill>
                  <a:srgbClr val="AD2954"/>
                </a:solidFill>
              </a:rPr>
              <a:t>Rate: 8.94% + 4.228% fee</a:t>
            </a:r>
          </a:p>
          <a:p>
            <a:pPr lvl="1"/>
            <a:r>
              <a:rPr lang="en-US" sz="2000"/>
              <a:t>Parent’s Loans</a:t>
            </a:r>
          </a:p>
          <a:p>
            <a:pPr lvl="1"/>
            <a:r>
              <a:rPr lang="en-US" sz="2000"/>
              <a:t>Eligibility impacted by adverse credit</a:t>
            </a:r>
          </a:p>
          <a:p>
            <a:pPr lvl="1"/>
            <a:endParaRPr lang="en-US" sz="600"/>
          </a:p>
          <a:p>
            <a:r>
              <a:rPr lang="en-US" sz="2400"/>
              <a:t>Private Student Loans  </a:t>
            </a:r>
            <a:endParaRPr lang="en-US" sz="1800">
              <a:solidFill>
                <a:srgbClr val="AD2954"/>
              </a:solidFill>
            </a:endParaRPr>
          </a:p>
          <a:p>
            <a:pPr marL="457200" lvl="1" indent="0">
              <a:buNone/>
            </a:pPr>
            <a:r>
              <a:rPr lang="en-US" sz="2000" b="1" i="1">
                <a:solidFill>
                  <a:srgbClr val="AD2954"/>
                </a:solidFill>
              </a:rPr>
              <a:t>Rate: Based off credit, often no fees</a:t>
            </a:r>
          </a:p>
          <a:p>
            <a:pPr lvl="1"/>
            <a:r>
              <a:rPr lang="en-US" sz="2000"/>
              <a:t>Student and Cosigner’s Loan</a:t>
            </a:r>
          </a:p>
          <a:p>
            <a:pPr lvl="1"/>
            <a:r>
              <a:rPr lang="en-US" sz="2000"/>
              <a:t>Eligibility based on credit score and income </a:t>
            </a:r>
          </a:p>
        </p:txBody>
      </p:sp>
      <p:pic>
        <p:nvPicPr>
          <p:cNvPr id="4" name="Picture 8">
            <a:extLst>
              <a:ext uri="{FF2B5EF4-FFF2-40B4-BE49-F238E27FC236}">
                <a16:creationId xmlns:a16="http://schemas.microsoft.com/office/drawing/2014/main" id="{DBA68419-D8A1-285F-622C-B64CF8D4ECE9}"/>
              </a:ext>
            </a:extLst>
          </p:cNvPr>
          <p:cNvPicPr>
            <a:picLocks noChangeAspect="1"/>
          </p:cNvPicPr>
          <p:nvPr/>
        </p:nvPicPr>
        <p:blipFill>
          <a:blip r:embed="rId2" cstate="hqprint">
            <a:extLst>
              <a:ext uri="{28A0092B-C50C-407E-A947-70E740481C1C}">
                <a14:useLocalDpi xmlns:a14="http://schemas.microsoft.com/office/drawing/2010/main"/>
              </a:ext>
            </a:extLst>
          </a:blip>
          <a:srcRect t="3425" b="10390"/>
          <a:stretch>
            <a:fillRect/>
          </a:stretch>
        </p:blipFill>
        <p:spPr>
          <a:xfrm>
            <a:off x="5319720" y="1333938"/>
            <a:ext cx="6545028" cy="5313613"/>
          </a:xfrm>
          <a:prstGeom prst="rect">
            <a:avLst/>
          </a:prstGeom>
        </p:spPr>
      </p:pic>
    </p:spTree>
    <p:extLst>
      <p:ext uri="{BB962C8B-B14F-4D97-AF65-F5344CB8AC3E}">
        <p14:creationId xmlns:p14="http://schemas.microsoft.com/office/powerpoint/2010/main" val="2822777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0CE68-7CD9-200F-8E8C-047DA241247E}"/>
            </a:ext>
          </a:extLst>
        </p:cNvPr>
        <p:cNvGrpSpPr/>
        <p:nvPr/>
      </p:nvGrpSpPr>
      <p:grpSpPr>
        <a:xfrm>
          <a:off x="0" y="0"/>
          <a:ext cx="0" cy="0"/>
          <a:chOff x="0" y="0"/>
          <a:chExt cx="0" cy="0"/>
        </a:xfrm>
      </p:grpSpPr>
      <p:sp>
        <p:nvSpPr>
          <p:cNvPr id="21" name="Rounded Rectangle 20">
            <a:extLst>
              <a:ext uri="{FF2B5EF4-FFF2-40B4-BE49-F238E27FC236}">
                <a16:creationId xmlns:a16="http://schemas.microsoft.com/office/drawing/2014/main" id="{0D9B77A2-1AA4-9DA6-2F91-31DDF4053B28}"/>
              </a:ext>
            </a:extLst>
          </p:cNvPr>
          <p:cNvSpPr/>
          <p:nvPr/>
        </p:nvSpPr>
        <p:spPr>
          <a:xfrm>
            <a:off x="6086824" y="2946337"/>
            <a:ext cx="5885411" cy="2576945"/>
          </a:xfrm>
          <a:prstGeom prst="roundRect">
            <a:avLst>
              <a:gd name="adj" fmla="val 8656"/>
            </a:avLst>
          </a:prstGeom>
          <a:solidFill>
            <a:srgbClr val="2E50A2">
              <a:alpha val="2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9DB743-1C14-3F98-247A-EA9C1944A3EB}"/>
              </a:ext>
            </a:extLst>
          </p:cNvPr>
          <p:cNvSpPr>
            <a:spLocks noGrp="1"/>
          </p:cNvSpPr>
          <p:nvPr>
            <p:ph type="title"/>
          </p:nvPr>
        </p:nvSpPr>
        <p:spPr/>
        <p:txBody>
          <a:bodyPr/>
          <a:lstStyle/>
          <a:p>
            <a:r>
              <a:rPr lang="en-US"/>
              <a:t>Education Loan - Trends</a:t>
            </a:r>
          </a:p>
        </p:txBody>
      </p:sp>
      <p:sp>
        <p:nvSpPr>
          <p:cNvPr id="3" name="Content Placeholder 2">
            <a:extLst>
              <a:ext uri="{FF2B5EF4-FFF2-40B4-BE49-F238E27FC236}">
                <a16:creationId xmlns:a16="http://schemas.microsoft.com/office/drawing/2014/main" id="{38247FE0-E8BF-D131-1DC6-AB65186529A8}"/>
              </a:ext>
            </a:extLst>
          </p:cNvPr>
          <p:cNvSpPr>
            <a:spLocks noGrp="1"/>
          </p:cNvSpPr>
          <p:nvPr>
            <p:ph idx="1"/>
          </p:nvPr>
        </p:nvSpPr>
        <p:spPr/>
        <p:txBody>
          <a:bodyPr>
            <a:noAutofit/>
          </a:bodyPr>
          <a:lstStyle/>
          <a:p>
            <a:r>
              <a:rPr lang="en-US" sz="2400"/>
              <a:t>Online Searches and AI compile results based on many sites including those that offer </a:t>
            </a:r>
            <a:r>
              <a:rPr lang="en-US" sz="2400" i="1">
                <a:solidFill>
                  <a:srgbClr val="AD2954"/>
                </a:solidFill>
              </a:rPr>
              <a:t>“Top Picks” </a:t>
            </a:r>
            <a:r>
              <a:rPr lang="en-US" sz="2400"/>
              <a:t>or </a:t>
            </a:r>
            <a:r>
              <a:rPr lang="en-US" sz="2400" i="1">
                <a:solidFill>
                  <a:srgbClr val="AD2954"/>
                </a:solidFill>
              </a:rPr>
              <a:t>“10 Best…”</a:t>
            </a:r>
            <a:r>
              <a:rPr lang="en-US" sz="2400"/>
              <a:t> </a:t>
            </a:r>
          </a:p>
          <a:p>
            <a:endParaRPr lang="en-US" sz="2000"/>
          </a:p>
          <a:p>
            <a:r>
              <a:rPr lang="en-US" sz="2400"/>
              <a:t>Sponsored sites appear first</a:t>
            </a:r>
            <a:endParaRPr lang="en-US" sz="1600" i="1">
              <a:solidFill>
                <a:srgbClr val="AD2954"/>
              </a:solidFill>
            </a:endParaRPr>
          </a:p>
          <a:p>
            <a:pPr lvl="1"/>
            <a:endParaRPr lang="en-US" sz="2000"/>
          </a:p>
          <a:p>
            <a:r>
              <a:rPr lang="en-US" sz="2400"/>
              <a:t>“As low as” Marketing</a:t>
            </a:r>
          </a:p>
          <a:p>
            <a:pPr lvl="1"/>
            <a:r>
              <a:rPr lang="en-US" sz="2000"/>
              <a:t>Rates shown in ads emphasize lowest rates, </a:t>
            </a:r>
            <a:br>
              <a:rPr lang="en-US" sz="2000"/>
            </a:br>
            <a:r>
              <a:rPr lang="en-US" sz="2000"/>
              <a:t>but actual rate is often in the </a:t>
            </a:r>
            <a:r>
              <a:rPr lang="en-US" b="1"/>
              <a:t>double digits</a:t>
            </a:r>
            <a:endParaRPr lang="en-US" sz="2000" b="1"/>
          </a:p>
          <a:p>
            <a:pPr marL="457200" lvl="1" indent="0">
              <a:buNone/>
            </a:pPr>
            <a:endParaRPr lang="en-US"/>
          </a:p>
          <a:p>
            <a:r>
              <a:rPr lang="en-US" sz="2400"/>
              <a:t>INvestEd Team can help</a:t>
            </a:r>
          </a:p>
          <a:p>
            <a:pPr lvl="1"/>
            <a:r>
              <a:rPr lang="en-US" sz="2000"/>
              <a:t>Review specifics of loan types</a:t>
            </a:r>
          </a:p>
          <a:p>
            <a:pPr lvl="1"/>
            <a:r>
              <a:rPr lang="en-US" sz="2000"/>
              <a:t>Discuss options for students/parents</a:t>
            </a:r>
          </a:p>
          <a:p>
            <a:pPr lvl="1"/>
            <a:r>
              <a:rPr lang="en-US" sz="2000"/>
              <a:t>Answer questions</a:t>
            </a:r>
            <a:endParaRPr lang="en-US" sz="600"/>
          </a:p>
          <a:p>
            <a:pPr marL="457200" lvl="1" indent="0">
              <a:buNone/>
            </a:pPr>
            <a:endParaRPr lang="en-US" sz="600"/>
          </a:p>
        </p:txBody>
      </p:sp>
      <p:pic>
        <p:nvPicPr>
          <p:cNvPr id="18" name="Picture 17">
            <a:extLst>
              <a:ext uri="{FF2B5EF4-FFF2-40B4-BE49-F238E27FC236}">
                <a16:creationId xmlns:a16="http://schemas.microsoft.com/office/drawing/2014/main" id="{0940BBC8-AEC3-E35D-3F5C-1B8E3E415D4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6539026" y="3183413"/>
            <a:ext cx="4981005" cy="754380"/>
          </a:xfrm>
          <a:prstGeom prst="rect">
            <a:avLst/>
          </a:prstGeom>
          <a:ln>
            <a:solidFill>
              <a:srgbClr val="2E50A2"/>
            </a:solidFill>
          </a:ln>
        </p:spPr>
      </p:pic>
      <p:pic>
        <p:nvPicPr>
          <p:cNvPr id="20" name="Picture 19" descr="A black text on a white background&#10;&#10;AI-generated content may be incorrect.">
            <a:extLst>
              <a:ext uri="{FF2B5EF4-FFF2-40B4-BE49-F238E27FC236}">
                <a16:creationId xmlns:a16="http://schemas.microsoft.com/office/drawing/2014/main" id="{A736A4C7-64EE-B871-A60D-2EF923350499}"/>
              </a:ext>
            </a:extLst>
          </p:cNvPr>
          <p:cNvPicPr>
            <a:picLocks noChangeAspect="1"/>
          </p:cNvPicPr>
          <p:nvPr/>
        </p:nvPicPr>
        <p:blipFill>
          <a:blip r:embed="rId3"/>
          <a:stretch>
            <a:fillRect/>
          </a:stretch>
        </p:blipFill>
        <p:spPr>
          <a:xfrm>
            <a:off x="6258620" y="4174868"/>
            <a:ext cx="5541818" cy="1039091"/>
          </a:xfrm>
          <a:prstGeom prst="rect">
            <a:avLst/>
          </a:prstGeom>
          <a:ln>
            <a:solidFill>
              <a:srgbClr val="2E50A2"/>
            </a:solidFill>
          </a:ln>
        </p:spPr>
      </p:pic>
      <p:sp>
        <p:nvSpPr>
          <p:cNvPr id="33" name="Rounded Rectangle 32">
            <a:extLst>
              <a:ext uri="{FF2B5EF4-FFF2-40B4-BE49-F238E27FC236}">
                <a16:creationId xmlns:a16="http://schemas.microsoft.com/office/drawing/2014/main" id="{1979BEDF-655C-6B4B-6732-6A204F3B408B}"/>
              </a:ext>
            </a:extLst>
          </p:cNvPr>
          <p:cNvSpPr/>
          <p:nvPr/>
        </p:nvSpPr>
        <p:spPr>
          <a:xfrm>
            <a:off x="6286327" y="4208117"/>
            <a:ext cx="1379916" cy="234511"/>
          </a:xfrm>
          <a:prstGeom prst="roundRect">
            <a:avLst/>
          </a:prstGeom>
          <a:solidFill>
            <a:srgbClr val="FBAE17"/>
          </a:solidFill>
          <a:ln>
            <a:solidFill>
              <a:srgbClr val="2E50A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E50A2"/>
              </a:solidFill>
            </a:endParaRPr>
          </a:p>
        </p:txBody>
      </p:sp>
      <p:cxnSp>
        <p:nvCxnSpPr>
          <p:cNvPr id="35" name="Straight Connector 34">
            <a:extLst>
              <a:ext uri="{FF2B5EF4-FFF2-40B4-BE49-F238E27FC236}">
                <a16:creationId xmlns:a16="http://schemas.microsoft.com/office/drawing/2014/main" id="{F241DCF7-E102-ADFF-8897-D78C536F8C73}"/>
              </a:ext>
            </a:extLst>
          </p:cNvPr>
          <p:cNvCxnSpPr/>
          <p:nvPr/>
        </p:nvCxnSpPr>
        <p:spPr>
          <a:xfrm>
            <a:off x="10117026" y="3912035"/>
            <a:ext cx="1536323" cy="0"/>
          </a:xfrm>
          <a:prstGeom prst="line">
            <a:avLst/>
          </a:prstGeom>
          <a:ln w="60325" cap="rnd">
            <a:solidFill>
              <a:srgbClr val="FF0000"/>
            </a:solidFill>
          </a:ln>
        </p:spPr>
        <p:style>
          <a:lnRef idx="2">
            <a:schemeClr val="accent1"/>
          </a:lnRef>
          <a:fillRef idx="0">
            <a:schemeClr val="accent1"/>
          </a:fillRef>
          <a:effectRef idx="1">
            <a:schemeClr val="accent1"/>
          </a:effectRef>
          <a:fontRef idx="minor">
            <a:schemeClr val="tx1"/>
          </a:fontRef>
        </p:style>
      </p:cxnSp>
      <p:sp>
        <p:nvSpPr>
          <p:cNvPr id="36" name="Rounded Rectangle 35">
            <a:extLst>
              <a:ext uri="{FF2B5EF4-FFF2-40B4-BE49-F238E27FC236}">
                <a16:creationId xmlns:a16="http://schemas.microsoft.com/office/drawing/2014/main" id="{3307A587-460B-13B3-0D7A-DFD1115BFDD8}"/>
              </a:ext>
            </a:extLst>
          </p:cNvPr>
          <p:cNvSpPr/>
          <p:nvPr/>
        </p:nvSpPr>
        <p:spPr>
          <a:xfrm>
            <a:off x="8537983" y="4931814"/>
            <a:ext cx="3107284" cy="20875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2566240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C53C-1770-7C8A-8700-824910EC57AF}"/>
              </a:ext>
            </a:extLst>
          </p:cNvPr>
          <p:cNvSpPr>
            <a:spLocks noGrp="1"/>
          </p:cNvSpPr>
          <p:nvPr>
            <p:ph type="title"/>
          </p:nvPr>
        </p:nvSpPr>
        <p:spPr/>
        <p:txBody>
          <a:bodyPr/>
          <a:lstStyle/>
          <a:p>
            <a:r>
              <a:rPr lang="en-US"/>
              <a:t>Start the FAFSA</a:t>
            </a:r>
          </a:p>
        </p:txBody>
      </p:sp>
      <p:sp>
        <p:nvSpPr>
          <p:cNvPr id="3" name="Content Placeholder 2">
            <a:extLst>
              <a:ext uri="{FF2B5EF4-FFF2-40B4-BE49-F238E27FC236}">
                <a16:creationId xmlns:a16="http://schemas.microsoft.com/office/drawing/2014/main" id="{EA87A5BA-860E-E1C1-3F3A-EED08C553640}"/>
              </a:ext>
            </a:extLst>
          </p:cNvPr>
          <p:cNvSpPr>
            <a:spLocks noGrp="1"/>
          </p:cNvSpPr>
          <p:nvPr>
            <p:ph idx="1"/>
          </p:nvPr>
        </p:nvSpPr>
        <p:spPr>
          <a:xfrm>
            <a:off x="181723" y="1413761"/>
            <a:ext cx="5172272" cy="5220732"/>
          </a:xfrm>
        </p:spPr>
        <p:txBody>
          <a:bodyPr>
            <a:noAutofit/>
          </a:bodyPr>
          <a:lstStyle/>
          <a:p>
            <a:pPr marL="0" indent="0" algn="ctr">
              <a:buNone/>
            </a:pPr>
            <a:r>
              <a:rPr lang="en-US" sz="3900" err="1">
                <a:solidFill>
                  <a:srgbClr val="AD2954"/>
                </a:solidFill>
              </a:rPr>
              <a:t>StudentAid.gov</a:t>
            </a:r>
            <a:endParaRPr lang="en-US" sz="3900">
              <a:solidFill>
                <a:srgbClr val="AD2954"/>
              </a:solidFill>
            </a:endParaRPr>
          </a:p>
          <a:p>
            <a:pPr marL="0" indent="0">
              <a:buNone/>
            </a:pPr>
            <a:endParaRPr lang="en-US" sz="1400">
              <a:solidFill>
                <a:srgbClr val="AD2954"/>
              </a:solidFill>
            </a:endParaRPr>
          </a:p>
          <a:p>
            <a:r>
              <a:rPr lang="en-US"/>
              <a:t>Login - Using your </a:t>
            </a:r>
            <a:r>
              <a:rPr lang="en-US" err="1"/>
              <a:t>StudentAid.gov</a:t>
            </a:r>
            <a:r>
              <a:rPr lang="en-US"/>
              <a:t> Account</a:t>
            </a:r>
          </a:p>
          <a:p>
            <a:pPr lvl="1"/>
            <a:endParaRPr lang="en-US"/>
          </a:p>
          <a:p>
            <a:r>
              <a:rPr lang="en-US"/>
              <a:t>Select Role </a:t>
            </a:r>
          </a:p>
          <a:p>
            <a:pPr lvl="1"/>
            <a:r>
              <a:rPr lang="en-US"/>
              <a:t>Student </a:t>
            </a:r>
          </a:p>
          <a:p>
            <a:pPr lvl="1"/>
            <a:r>
              <a:rPr lang="en-US"/>
              <a:t>Contributor (Parent)</a:t>
            </a:r>
          </a:p>
          <a:p>
            <a:pPr lvl="1"/>
            <a:endParaRPr lang="en-US"/>
          </a:p>
          <a:p>
            <a:r>
              <a:rPr lang="en-US"/>
              <a:t>FAFSA Onboarding</a:t>
            </a:r>
          </a:p>
        </p:txBody>
      </p:sp>
      <p:pic>
        <p:nvPicPr>
          <p:cNvPr id="6" name="Picture 5"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CEDCC0C9-D043-1455-353B-CECB62DDC29A}"/>
              </a:ext>
            </a:extLst>
          </p:cNvPr>
          <p:cNvPicPr>
            <a:picLocks noChangeAspect="1"/>
          </p:cNvPicPr>
          <p:nvPr/>
        </p:nvPicPr>
        <p:blipFill>
          <a:blip r:embed="rId2"/>
          <a:stretch>
            <a:fillRect/>
          </a:stretch>
        </p:blipFill>
        <p:spPr>
          <a:xfrm>
            <a:off x="5477182" y="1413761"/>
            <a:ext cx="5988981" cy="2546060"/>
          </a:xfrm>
          <a:prstGeom prst="rect">
            <a:avLst/>
          </a:prstGeom>
          <a:ln>
            <a:solidFill>
              <a:schemeClr val="accent1"/>
            </a:solidFill>
          </a:ln>
        </p:spPr>
      </p:pic>
      <p:pic>
        <p:nvPicPr>
          <p:cNvPr id="8" name="Picture 7"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A0175B4C-3CC3-8234-9E95-0F0A0B453725}"/>
              </a:ext>
            </a:extLst>
          </p:cNvPr>
          <p:cNvPicPr>
            <a:picLocks noChangeAspect="1"/>
          </p:cNvPicPr>
          <p:nvPr/>
        </p:nvPicPr>
        <p:blipFill>
          <a:blip r:embed="rId3" cstate="hqprint">
            <a:extLst>
              <a:ext uri="{28A0092B-C50C-407E-A947-70E740481C1C}">
                <a14:useLocalDpi xmlns:a14="http://schemas.microsoft.com/office/drawing/2010/main"/>
              </a:ext>
            </a:extLst>
          </a:blip>
          <a:srcRect t="737" b="30445"/>
          <a:stretch>
            <a:fillRect/>
          </a:stretch>
        </p:blipFill>
        <p:spPr>
          <a:xfrm>
            <a:off x="4809082" y="3453213"/>
            <a:ext cx="7201195" cy="3271954"/>
          </a:xfrm>
          <a:prstGeom prst="rect">
            <a:avLst/>
          </a:prstGeom>
          <a:ln>
            <a:solidFill>
              <a:schemeClr val="accent1"/>
            </a:solidFill>
          </a:ln>
        </p:spPr>
      </p:pic>
    </p:spTree>
    <p:extLst>
      <p:ext uri="{BB962C8B-B14F-4D97-AF65-F5344CB8AC3E}">
        <p14:creationId xmlns:p14="http://schemas.microsoft.com/office/powerpoint/2010/main" val="12599550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9AAF5-AEED-D7C6-240A-8386719BBD1F}"/>
              </a:ext>
            </a:extLst>
          </p:cNvPr>
          <p:cNvSpPr>
            <a:spLocks noGrp="1"/>
          </p:cNvSpPr>
          <p:nvPr>
            <p:ph type="title"/>
          </p:nvPr>
        </p:nvSpPr>
        <p:spPr/>
        <p:txBody>
          <a:bodyPr/>
          <a:lstStyle/>
          <a:p>
            <a:r>
              <a:rPr lang="en-US"/>
              <a:t>Student Personal Circumstances</a:t>
            </a:r>
          </a:p>
        </p:txBody>
      </p:sp>
      <p:sp>
        <p:nvSpPr>
          <p:cNvPr id="3" name="Content Placeholder 2">
            <a:extLst>
              <a:ext uri="{FF2B5EF4-FFF2-40B4-BE49-F238E27FC236}">
                <a16:creationId xmlns:a16="http://schemas.microsoft.com/office/drawing/2014/main" id="{F9E44674-1317-9ADE-4BB1-86060896C2DD}"/>
              </a:ext>
            </a:extLst>
          </p:cNvPr>
          <p:cNvSpPr>
            <a:spLocks noGrp="1"/>
          </p:cNvSpPr>
          <p:nvPr>
            <p:ph idx="1"/>
          </p:nvPr>
        </p:nvSpPr>
        <p:spPr>
          <a:xfrm>
            <a:off x="6871667" y="1389024"/>
            <a:ext cx="5818909" cy="5592960"/>
          </a:xfrm>
        </p:spPr>
        <p:txBody>
          <a:bodyPr/>
          <a:lstStyle/>
          <a:p>
            <a:r>
              <a:rPr lang="en-US"/>
              <a:t>Marital Status</a:t>
            </a:r>
          </a:p>
          <a:p>
            <a:pPr lvl="1"/>
            <a:r>
              <a:rPr lang="en-US"/>
              <a:t>For the Student</a:t>
            </a:r>
          </a:p>
          <a:p>
            <a:pPr lvl="1"/>
            <a:endParaRPr lang="en-US" sz="1000"/>
          </a:p>
          <a:p>
            <a:r>
              <a:rPr lang="en-US"/>
              <a:t>College Plans</a:t>
            </a:r>
          </a:p>
          <a:p>
            <a:pPr lvl="1"/>
            <a:r>
              <a:rPr lang="en-US"/>
              <a:t>Year in college for 2026 - 2027</a:t>
            </a:r>
          </a:p>
          <a:p>
            <a:endParaRPr lang="en-US" sz="1000"/>
          </a:p>
          <a:p>
            <a:r>
              <a:rPr lang="en-US"/>
              <a:t>Dependency Determination</a:t>
            </a:r>
          </a:p>
          <a:p>
            <a:pPr lvl="1"/>
            <a:r>
              <a:rPr lang="en-US"/>
              <a:t>Born before January 1</a:t>
            </a:r>
            <a:r>
              <a:rPr lang="en-US" baseline="30000"/>
              <a:t>st</a:t>
            </a:r>
            <a:r>
              <a:rPr lang="en-US"/>
              <a:t>, 2003</a:t>
            </a:r>
          </a:p>
          <a:p>
            <a:pPr lvl="1"/>
            <a:r>
              <a:rPr lang="en-US"/>
              <a:t>Graduate/Professional student</a:t>
            </a:r>
          </a:p>
          <a:p>
            <a:pPr lvl="1"/>
            <a:r>
              <a:rPr lang="en-US"/>
              <a:t>Student marital status</a:t>
            </a:r>
          </a:p>
          <a:p>
            <a:pPr lvl="1"/>
            <a:r>
              <a:rPr lang="en-US"/>
              <a:t>At risk of being homeless</a:t>
            </a:r>
          </a:p>
          <a:p>
            <a:pPr lvl="1"/>
            <a:r>
              <a:rPr lang="en-US"/>
              <a:t>Additional situations</a:t>
            </a:r>
          </a:p>
        </p:txBody>
      </p:sp>
      <p:pic>
        <p:nvPicPr>
          <p:cNvPr id="5" name="Picture 4"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165D58FD-6E17-49AA-879D-5CC50698A11B}"/>
              </a:ext>
            </a:extLst>
          </p:cNvPr>
          <p:cNvPicPr>
            <a:picLocks noChangeAspect="1"/>
          </p:cNvPicPr>
          <p:nvPr/>
        </p:nvPicPr>
        <p:blipFill>
          <a:blip r:embed="rId2" cstate="hqprint">
            <a:extLst>
              <a:ext uri="{28A0092B-C50C-407E-A947-70E740481C1C}">
                <a14:useLocalDpi xmlns:a14="http://schemas.microsoft.com/office/drawing/2010/main"/>
              </a:ext>
            </a:extLst>
          </a:blip>
          <a:srcRect r="11192" b="5843"/>
          <a:stretch>
            <a:fillRect/>
          </a:stretch>
        </p:blipFill>
        <p:spPr>
          <a:xfrm>
            <a:off x="717147" y="1173133"/>
            <a:ext cx="5550450" cy="5586298"/>
          </a:xfrm>
          <a:prstGeom prst="rect">
            <a:avLst/>
          </a:prstGeom>
          <a:ln>
            <a:solidFill>
              <a:schemeClr val="accent1"/>
            </a:solidFill>
          </a:ln>
        </p:spPr>
      </p:pic>
    </p:spTree>
    <p:extLst>
      <p:ext uri="{BB962C8B-B14F-4D97-AF65-F5344CB8AC3E}">
        <p14:creationId xmlns:p14="http://schemas.microsoft.com/office/powerpoint/2010/main" val="40508136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89B9-6FE4-7FF7-5C7B-D240CFE834D2}"/>
              </a:ext>
            </a:extLst>
          </p:cNvPr>
          <p:cNvSpPr>
            <a:spLocks noGrp="1"/>
          </p:cNvSpPr>
          <p:nvPr>
            <p:ph type="title"/>
          </p:nvPr>
        </p:nvSpPr>
        <p:spPr/>
        <p:txBody>
          <a:bodyPr/>
          <a:lstStyle/>
          <a:p>
            <a:r>
              <a:rPr lang="en-US"/>
              <a:t>Inviting Contributors</a:t>
            </a:r>
          </a:p>
        </p:txBody>
      </p:sp>
      <p:pic>
        <p:nvPicPr>
          <p:cNvPr id="5" name="Picture 4" descr="A screenshot of a computer screen&#10;&#10;AI-generated content may be incorrect.">
            <a:extLst>
              <a:ext uri="{FF2B5EF4-FFF2-40B4-BE49-F238E27FC236}">
                <a16:creationId xmlns:a16="http://schemas.microsoft.com/office/drawing/2014/main" id="{850D17D1-87C7-BF75-0409-1244108BEBF8}"/>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117462" y="1225849"/>
            <a:ext cx="7446031" cy="3646595"/>
          </a:xfrm>
          <a:prstGeom prst="rect">
            <a:avLst/>
          </a:prstGeom>
          <a:ln>
            <a:solidFill>
              <a:srgbClr val="2E50A2"/>
            </a:solidFill>
          </a:ln>
        </p:spPr>
      </p:pic>
      <p:pic>
        <p:nvPicPr>
          <p:cNvPr id="7" name="Picture 6" descr="A screenshot of a web page&#10;&#10;AI-generated content may be incorrect.">
            <a:extLst>
              <a:ext uri="{FF2B5EF4-FFF2-40B4-BE49-F238E27FC236}">
                <a16:creationId xmlns:a16="http://schemas.microsoft.com/office/drawing/2014/main" id="{B8A93C63-4E74-501A-D204-D6D58B34CC89}"/>
              </a:ext>
            </a:extLst>
          </p:cNvPr>
          <p:cNvPicPr>
            <a:picLocks noChangeAspect="1"/>
          </p:cNvPicPr>
          <p:nvPr/>
        </p:nvPicPr>
        <p:blipFill>
          <a:blip r:embed="rId3"/>
          <a:stretch>
            <a:fillRect/>
          </a:stretch>
        </p:blipFill>
        <p:spPr>
          <a:xfrm>
            <a:off x="6724832" y="2370909"/>
            <a:ext cx="5359400" cy="4343400"/>
          </a:xfrm>
          <a:prstGeom prst="rect">
            <a:avLst/>
          </a:prstGeom>
          <a:ln>
            <a:solidFill>
              <a:srgbClr val="2E50A2"/>
            </a:solidFill>
          </a:ln>
        </p:spPr>
      </p:pic>
    </p:spTree>
    <p:extLst>
      <p:ext uri="{BB962C8B-B14F-4D97-AF65-F5344CB8AC3E}">
        <p14:creationId xmlns:p14="http://schemas.microsoft.com/office/powerpoint/2010/main" val="25076632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E4F3C-5EC9-9EC6-025B-53CC22062F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F2CD4A-323A-6256-AEDB-87FE8626D0DC}"/>
              </a:ext>
            </a:extLst>
          </p:cNvPr>
          <p:cNvSpPr>
            <a:spLocks noGrp="1"/>
          </p:cNvSpPr>
          <p:nvPr>
            <p:ph type="title"/>
          </p:nvPr>
        </p:nvSpPr>
        <p:spPr/>
        <p:txBody>
          <a:bodyPr/>
          <a:lstStyle/>
          <a:p>
            <a:r>
              <a:rPr lang="en-US"/>
              <a:t>Who is the Parent</a:t>
            </a:r>
          </a:p>
        </p:txBody>
      </p:sp>
      <p:grpSp>
        <p:nvGrpSpPr>
          <p:cNvPr id="3" name="Group 2">
            <a:extLst>
              <a:ext uri="{FF2B5EF4-FFF2-40B4-BE49-F238E27FC236}">
                <a16:creationId xmlns:a16="http://schemas.microsoft.com/office/drawing/2014/main" id="{D2265AEC-7F3B-D921-E649-A1B0999F29A4}"/>
              </a:ext>
            </a:extLst>
          </p:cNvPr>
          <p:cNvGrpSpPr/>
          <p:nvPr/>
        </p:nvGrpSpPr>
        <p:grpSpPr>
          <a:xfrm>
            <a:off x="437284" y="1454738"/>
            <a:ext cx="11317432" cy="4820160"/>
            <a:chOff x="495300" y="1683654"/>
            <a:chExt cx="11317432" cy="4820160"/>
          </a:xfrm>
        </p:grpSpPr>
        <p:sp>
          <p:nvSpPr>
            <p:cNvPr id="5" name="Rounded Rectangle 4">
              <a:extLst>
                <a:ext uri="{FF2B5EF4-FFF2-40B4-BE49-F238E27FC236}">
                  <a16:creationId xmlns:a16="http://schemas.microsoft.com/office/drawing/2014/main" id="{EF3595AD-FAD0-8956-0F7A-54CD3E261791}"/>
                </a:ext>
              </a:extLst>
            </p:cNvPr>
            <p:cNvSpPr/>
            <p:nvPr/>
          </p:nvSpPr>
          <p:spPr>
            <a:xfrm>
              <a:off x="3489960" y="1683654"/>
              <a:ext cx="5212080" cy="45720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Biological or adoptive parents</a:t>
              </a:r>
            </a:p>
          </p:txBody>
        </p:sp>
        <p:sp>
          <p:nvSpPr>
            <p:cNvPr id="6" name="Rounded Rectangle 5">
              <a:extLst>
                <a:ext uri="{FF2B5EF4-FFF2-40B4-BE49-F238E27FC236}">
                  <a16:creationId xmlns:a16="http://schemas.microsoft.com/office/drawing/2014/main" id="{295472C3-D90F-470A-3CAF-6F11462B0BAD}"/>
                </a:ext>
              </a:extLst>
            </p:cNvPr>
            <p:cNvSpPr/>
            <p:nvPr/>
          </p:nvSpPr>
          <p:spPr>
            <a:xfrm>
              <a:off x="495300"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Married or unmarried &amp; living together</a:t>
              </a:r>
            </a:p>
          </p:txBody>
        </p:sp>
        <p:sp>
          <p:nvSpPr>
            <p:cNvPr id="10" name="Rounded Rectangle 9">
              <a:extLst>
                <a:ext uri="{FF2B5EF4-FFF2-40B4-BE49-F238E27FC236}">
                  <a16:creationId xmlns:a16="http://schemas.microsoft.com/office/drawing/2014/main" id="{2ABF1999-6B2D-993F-038C-200F357F65A8}"/>
                </a:ext>
              </a:extLst>
            </p:cNvPr>
            <p:cNvSpPr/>
            <p:nvPr/>
          </p:nvSpPr>
          <p:spPr>
            <a:xfrm>
              <a:off x="4724400"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Divorced, separated or unmarried &amp; not living together</a:t>
              </a:r>
            </a:p>
          </p:txBody>
        </p:sp>
        <p:sp>
          <p:nvSpPr>
            <p:cNvPr id="11" name="Rounded Rectangle 10">
              <a:extLst>
                <a:ext uri="{FF2B5EF4-FFF2-40B4-BE49-F238E27FC236}">
                  <a16:creationId xmlns:a16="http://schemas.microsoft.com/office/drawing/2014/main" id="{417364B1-4392-5ED9-8C7E-FA35ED2A199C}"/>
                </a:ext>
              </a:extLst>
            </p:cNvPr>
            <p:cNvSpPr/>
            <p:nvPr/>
          </p:nvSpPr>
          <p:spPr>
            <a:xfrm>
              <a:off x="9069532" y="2553604"/>
              <a:ext cx="2743200" cy="822960"/>
            </a:xfrm>
            <a:prstGeom prst="round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Widowed &amp;</a:t>
              </a:r>
            </a:p>
            <a:p>
              <a:pPr algn="ctr" defTabSz="914446"/>
              <a:r>
                <a:rPr lang="en-US" sz="1600" b="1">
                  <a:solidFill>
                    <a:prstClr val="white"/>
                  </a:solidFill>
                  <a:latin typeface="Cambria" panose="02040503050406030204" pitchFamily="18" charset="0"/>
                </a:rPr>
                <a:t> not remarried</a:t>
              </a:r>
            </a:p>
          </p:txBody>
        </p:sp>
        <p:sp>
          <p:nvSpPr>
            <p:cNvPr id="12" name="Rounded Rectangle 11">
              <a:extLst>
                <a:ext uri="{FF2B5EF4-FFF2-40B4-BE49-F238E27FC236}">
                  <a16:creationId xmlns:a16="http://schemas.microsoft.com/office/drawing/2014/main" id="{FE9A754F-C81A-CDE9-122A-47FA3BFE47E0}"/>
                </a:ext>
              </a:extLst>
            </p:cNvPr>
            <p:cNvSpPr/>
            <p:nvPr/>
          </p:nvSpPr>
          <p:spPr>
            <a:xfrm>
              <a:off x="495300" y="5680854"/>
              <a:ext cx="2743200" cy="822960"/>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Both parents listed on the FAFSA</a:t>
              </a:r>
            </a:p>
          </p:txBody>
        </p:sp>
        <p:sp>
          <p:nvSpPr>
            <p:cNvPr id="13" name="Rounded Rectangle 12">
              <a:extLst>
                <a:ext uri="{FF2B5EF4-FFF2-40B4-BE49-F238E27FC236}">
                  <a16:creationId xmlns:a16="http://schemas.microsoft.com/office/drawing/2014/main" id="{BB079199-561C-5D56-4BEB-459550AD628B}"/>
                </a:ext>
              </a:extLst>
            </p:cNvPr>
            <p:cNvSpPr/>
            <p:nvPr/>
          </p:nvSpPr>
          <p:spPr>
            <a:xfrm>
              <a:off x="3517392" y="3796300"/>
              <a:ext cx="5157216" cy="118872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Who provided more financial support the last 12 months?</a:t>
              </a:r>
            </a:p>
            <a:p>
              <a:pPr algn="ctr" defTabSz="914446"/>
              <a:endParaRPr lang="en-US" sz="1050" b="1">
                <a:solidFill>
                  <a:prstClr val="white"/>
                </a:solidFill>
                <a:latin typeface="Cambria" panose="02040503050406030204" pitchFamily="18" charset="0"/>
              </a:endParaRPr>
            </a:p>
            <a:p>
              <a:pPr algn="ctr" defTabSz="914446"/>
              <a:r>
                <a:rPr lang="en-US" sz="1600" b="1">
                  <a:solidFill>
                    <a:prstClr val="white"/>
                  </a:solidFill>
                  <a:latin typeface="Cambria" panose="02040503050406030204" pitchFamily="18" charset="0"/>
                </a:rPr>
                <a:t>If equal, which parent has the greater income &amp; assets the last 12 months?</a:t>
              </a:r>
            </a:p>
          </p:txBody>
        </p:sp>
        <p:sp>
          <p:nvSpPr>
            <p:cNvPr id="14" name="Rounded Rectangle 13">
              <a:extLst>
                <a:ext uri="{FF2B5EF4-FFF2-40B4-BE49-F238E27FC236}">
                  <a16:creationId xmlns:a16="http://schemas.microsoft.com/office/drawing/2014/main" id="{A52F4475-E97C-5D3C-1C02-40B888A62BBC}"/>
                </a:ext>
              </a:extLst>
            </p:cNvPr>
            <p:cNvSpPr/>
            <p:nvPr/>
          </p:nvSpPr>
          <p:spPr>
            <a:xfrm>
              <a:off x="9069532" y="5680854"/>
              <a:ext cx="2743200" cy="822960"/>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Single parent  listed on the FAFSA</a:t>
              </a:r>
            </a:p>
          </p:txBody>
        </p:sp>
        <p:sp>
          <p:nvSpPr>
            <p:cNvPr id="15" name="Rounded Rectangle 14">
              <a:extLst>
                <a:ext uri="{FF2B5EF4-FFF2-40B4-BE49-F238E27FC236}">
                  <a16:creationId xmlns:a16="http://schemas.microsoft.com/office/drawing/2014/main" id="{16942C96-DBD8-893D-098C-1348529DF71A}"/>
                </a:ext>
              </a:extLst>
            </p:cNvPr>
            <p:cNvSpPr/>
            <p:nvPr/>
          </p:nvSpPr>
          <p:spPr>
            <a:xfrm>
              <a:off x="3365500" y="5680854"/>
              <a:ext cx="2743200" cy="822960"/>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If parent single, then only person listed on the FAFSA</a:t>
              </a:r>
            </a:p>
          </p:txBody>
        </p:sp>
        <p:sp>
          <p:nvSpPr>
            <p:cNvPr id="16" name="Rounded Rectangle 15">
              <a:extLst>
                <a:ext uri="{FF2B5EF4-FFF2-40B4-BE49-F238E27FC236}">
                  <a16:creationId xmlns:a16="http://schemas.microsoft.com/office/drawing/2014/main" id="{55513127-81AF-04C4-EF5B-632ADF609641}"/>
                </a:ext>
              </a:extLst>
            </p:cNvPr>
            <p:cNvSpPr/>
            <p:nvPr/>
          </p:nvSpPr>
          <p:spPr>
            <a:xfrm>
              <a:off x="6236208" y="5680854"/>
              <a:ext cx="2743200" cy="822960"/>
            </a:xfrm>
            <a:prstGeom prst="roundRec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1600" b="1">
                  <a:solidFill>
                    <a:prstClr val="white"/>
                  </a:solidFill>
                  <a:latin typeface="Cambria" panose="02040503050406030204" pitchFamily="18" charset="0"/>
                </a:rPr>
                <a:t>If parent remarried, then parent &amp; step-parent listed on the FAFSA</a:t>
              </a:r>
            </a:p>
          </p:txBody>
        </p:sp>
      </p:grpSp>
      <p:cxnSp>
        <p:nvCxnSpPr>
          <p:cNvPr id="17" name="Elbow Connector 16">
            <a:extLst>
              <a:ext uri="{FF2B5EF4-FFF2-40B4-BE49-F238E27FC236}">
                <a16:creationId xmlns:a16="http://schemas.microsoft.com/office/drawing/2014/main" id="{31DF2DD1-CD33-2623-C45A-849A45BCEF4A}"/>
              </a:ext>
            </a:extLst>
          </p:cNvPr>
          <p:cNvCxnSpPr>
            <a:cxnSpLocks/>
          </p:cNvCxnSpPr>
          <p:nvPr/>
        </p:nvCxnSpPr>
        <p:spPr>
          <a:xfrm rot="10800000" flipV="1">
            <a:off x="1808884" y="1656096"/>
            <a:ext cx="1623060" cy="641350"/>
          </a:xfrm>
          <a:prstGeom prst="bentConnector2">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 name="Elbow Connector 17">
            <a:extLst>
              <a:ext uri="{FF2B5EF4-FFF2-40B4-BE49-F238E27FC236}">
                <a16:creationId xmlns:a16="http://schemas.microsoft.com/office/drawing/2014/main" id="{269A110D-8C95-0A0A-A7A4-08249E627DF7}"/>
              </a:ext>
            </a:extLst>
          </p:cNvPr>
          <p:cNvCxnSpPr/>
          <p:nvPr/>
        </p:nvCxnSpPr>
        <p:spPr>
          <a:xfrm>
            <a:off x="8644024" y="1656097"/>
            <a:ext cx="1739092" cy="641350"/>
          </a:xfrm>
          <a:prstGeom prst="bentConnector2">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880A288-408C-AEB5-8F8F-791CBD3CA524}"/>
              </a:ext>
            </a:extLst>
          </p:cNvPr>
          <p:cNvCxnSpPr/>
          <p:nvPr/>
        </p:nvCxnSpPr>
        <p:spPr>
          <a:xfrm>
            <a:off x="5954568" y="1911938"/>
            <a:ext cx="0" cy="41275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30A33B7-ECE3-9721-FD77-E06D9986AB06}"/>
              </a:ext>
            </a:extLst>
          </p:cNvPr>
          <p:cNvCxnSpPr/>
          <p:nvPr/>
        </p:nvCxnSpPr>
        <p:spPr>
          <a:xfrm>
            <a:off x="5954568" y="3154634"/>
            <a:ext cx="0" cy="41275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059F951-365F-D2BB-ED45-06E090176A5D}"/>
              </a:ext>
            </a:extLst>
          </p:cNvPr>
          <p:cNvCxnSpPr/>
          <p:nvPr/>
        </p:nvCxnSpPr>
        <p:spPr>
          <a:xfrm>
            <a:off x="1794451" y="3154634"/>
            <a:ext cx="0" cy="230429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526D128-FCB9-209A-4CB0-FBDD898FC3D2}"/>
              </a:ext>
            </a:extLst>
          </p:cNvPr>
          <p:cNvCxnSpPr/>
          <p:nvPr/>
        </p:nvCxnSpPr>
        <p:spPr>
          <a:xfrm>
            <a:off x="10406784" y="3154634"/>
            <a:ext cx="0" cy="2304290"/>
          </a:xfrm>
          <a:prstGeom prst="line">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CAEC43B-CCAD-6D0E-7F9F-425C939D2237}"/>
              </a:ext>
            </a:extLst>
          </p:cNvPr>
          <p:cNvCxnSpPr/>
          <p:nvPr/>
        </p:nvCxnSpPr>
        <p:spPr>
          <a:xfrm rot="16200000" flipH="1">
            <a:off x="6464663" y="4348117"/>
            <a:ext cx="695834" cy="1511808"/>
          </a:xfrm>
          <a:prstGeom prst="bentConnector3">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Elbow Connector 25">
            <a:extLst>
              <a:ext uri="{FF2B5EF4-FFF2-40B4-BE49-F238E27FC236}">
                <a16:creationId xmlns:a16="http://schemas.microsoft.com/office/drawing/2014/main" id="{D5C8A46C-68A0-F556-E7AA-689E1FDC5789}"/>
              </a:ext>
            </a:extLst>
          </p:cNvPr>
          <p:cNvCxnSpPr/>
          <p:nvPr/>
        </p:nvCxnSpPr>
        <p:spPr>
          <a:xfrm rot="5400000">
            <a:off x="5029309" y="4424569"/>
            <a:ext cx="695834" cy="1358900"/>
          </a:xfrm>
          <a:prstGeom prst="bentConnector3">
            <a:avLst/>
          </a:prstGeom>
          <a:ln w="38100">
            <a:solidFill>
              <a:srgbClr val="FBAE17"/>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155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F1B08-7C03-3C65-578E-EBD695F72D18}"/>
              </a:ext>
            </a:extLst>
          </p:cNvPr>
          <p:cNvSpPr>
            <a:spLocks noGrp="1"/>
          </p:cNvSpPr>
          <p:nvPr>
            <p:ph type="title"/>
          </p:nvPr>
        </p:nvSpPr>
        <p:spPr/>
        <p:txBody>
          <a:bodyPr/>
          <a:lstStyle/>
          <a:p>
            <a:r>
              <a:rPr lang="en-US"/>
              <a:t>Review, Sign, &amp; Submit</a:t>
            </a:r>
          </a:p>
        </p:txBody>
      </p:sp>
      <p:sp>
        <p:nvSpPr>
          <p:cNvPr id="3" name="Content Placeholder 2">
            <a:extLst>
              <a:ext uri="{FF2B5EF4-FFF2-40B4-BE49-F238E27FC236}">
                <a16:creationId xmlns:a16="http://schemas.microsoft.com/office/drawing/2014/main" id="{8357AB18-6371-2DD5-B7FC-783641233850}"/>
              </a:ext>
            </a:extLst>
          </p:cNvPr>
          <p:cNvSpPr>
            <a:spLocks noGrp="1"/>
          </p:cNvSpPr>
          <p:nvPr>
            <p:ph idx="1"/>
          </p:nvPr>
        </p:nvSpPr>
        <p:spPr/>
        <p:txBody>
          <a:bodyPr/>
          <a:lstStyle/>
          <a:p>
            <a:r>
              <a:rPr lang="en-US"/>
              <a:t>Student reviews all entered information</a:t>
            </a:r>
          </a:p>
          <a:p>
            <a:r>
              <a:rPr lang="en-US"/>
              <a:t>Student agrees and signs their part of the FAFSA</a:t>
            </a:r>
          </a:p>
        </p:txBody>
      </p:sp>
      <p:pic>
        <p:nvPicPr>
          <p:cNvPr id="4" name="Picture 3" descr="Screenshot of the student review page .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Contributor Information” hyperlink to update the contributors if needed. ">
            <a:extLst>
              <a:ext uri="{FF2B5EF4-FFF2-40B4-BE49-F238E27FC236}">
                <a16:creationId xmlns:a16="http://schemas.microsoft.com/office/drawing/2014/main" id="{F20F9EA9-2D52-8236-9AF1-6317D0B84BC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459426" y="2614544"/>
            <a:ext cx="4224719" cy="3935653"/>
          </a:xfrm>
          <a:prstGeom prst="rect">
            <a:avLst/>
          </a:prstGeom>
          <a:ln>
            <a:solidFill>
              <a:schemeClr val="accent1"/>
            </a:solidFill>
          </a:ln>
        </p:spPr>
      </p:pic>
      <p:pic>
        <p:nvPicPr>
          <p:cNvPr id="6" name="Picture 5" descr="Screenshot continuation of the signature page, which lists the remaining terms and conditions that the student agrees to by signing the FAFSA form. A checkbox indicates the student agrees to the terms, and there is a button the student can select to “Sign” the form.">
            <a:extLst>
              <a:ext uri="{FF2B5EF4-FFF2-40B4-BE49-F238E27FC236}">
                <a16:creationId xmlns:a16="http://schemas.microsoft.com/office/drawing/2014/main" id="{8741F508-A5B1-58AF-572A-A0BE4D25FD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5182728" y="2933501"/>
            <a:ext cx="6288721" cy="3039471"/>
          </a:xfrm>
          <a:prstGeom prst="rect">
            <a:avLst/>
          </a:prstGeom>
          <a:ln>
            <a:solidFill>
              <a:srgbClr val="0070C0"/>
            </a:solidFill>
          </a:ln>
        </p:spPr>
      </p:pic>
    </p:spTree>
    <p:extLst>
      <p:ext uri="{BB962C8B-B14F-4D97-AF65-F5344CB8AC3E}">
        <p14:creationId xmlns:p14="http://schemas.microsoft.com/office/powerpoint/2010/main" val="674077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AB00-5926-86DF-A032-363A487D63B2}"/>
              </a:ext>
            </a:extLst>
          </p:cNvPr>
          <p:cNvSpPr>
            <a:spLocks noGrp="1"/>
          </p:cNvSpPr>
          <p:nvPr>
            <p:ph type="title"/>
          </p:nvPr>
        </p:nvSpPr>
        <p:spPr/>
        <p:txBody>
          <a:bodyPr/>
          <a:lstStyle/>
          <a:p>
            <a:r>
              <a:rPr lang="en-US"/>
              <a:t>Student Section Complete</a:t>
            </a:r>
          </a:p>
        </p:txBody>
      </p:sp>
      <p:sp>
        <p:nvSpPr>
          <p:cNvPr id="3" name="Content Placeholder 2">
            <a:extLst>
              <a:ext uri="{FF2B5EF4-FFF2-40B4-BE49-F238E27FC236}">
                <a16:creationId xmlns:a16="http://schemas.microsoft.com/office/drawing/2014/main" id="{011CDCD4-9863-39B5-81DB-6AA7115631EF}"/>
              </a:ext>
            </a:extLst>
          </p:cNvPr>
          <p:cNvSpPr>
            <a:spLocks noGrp="1"/>
          </p:cNvSpPr>
          <p:nvPr>
            <p:ph idx="1"/>
          </p:nvPr>
        </p:nvSpPr>
        <p:spPr>
          <a:xfrm>
            <a:off x="205636" y="5923708"/>
            <a:ext cx="11764393" cy="934291"/>
          </a:xfrm>
        </p:spPr>
        <p:txBody>
          <a:bodyPr/>
          <a:lstStyle/>
          <a:p>
            <a:r>
              <a:rPr lang="en-US" sz="2400" b="0"/>
              <a:t>Note:  The FAFSA is not submitted until the contributor(s) complete </a:t>
            </a:r>
            <a:br>
              <a:rPr lang="en-US" sz="2400" b="0"/>
            </a:br>
            <a:r>
              <a:rPr lang="en-US" sz="2400" b="0"/>
              <a:t>	    and sign their sections of the form.</a:t>
            </a:r>
          </a:p>
        </p:txBody>
      </p:sp>
      <p:pic>
        <p:nvPicPr>
          <p:cNvPr id="4" name="Picture 3"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A356E855-F6C0-DD2E-1E6C-70B6617C697F}"/>
              </a:ext>
            </a:extLst>
          </p:cNvPr>
          <p:cNvPicPr>
            <a:picLocks noChangeAspect="1"/>
          </p:cNvPicPr>
          <p:nvPr/>
        </p:nvPicPr>
        <p:blipFill>
          <a:blip r:embed="rId2"/>
          <a:stretch>
            <a:fillRect/>
          </a:stretch>
        </p:blipFill>
        <p:spPr>
          <a:xfrm>
            <a:off x="3379766" y="1197924"/>
            <a:ext cx="5416135" cy="4572000"/>
          </a:xfrm>
          <a:prstGeom prst="rect">
            <a:avLst/>
          </a:prstGeom>
          <a:ln>
            <a:solidFill>
              <a:schemeClr val="accent1"/>
            </a:solidFill>
          </a:ln>
        </p:spPr>
      </p:pic>
    </p:spTree>
    <p:extLst>
      <p:ext uri="{BB962C8B-B14F-4D97-AF65-F5344CB8AC3E}">
        <p14:creationId xmlns:p14="http://schemas.microsoft.com/office/powerpoint/2010/main" val="807874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ED42-31E6-0293-BB8B-202972B6C4C5}"/>
              </a:ext>
            </a:extLst>
          </p:cNvPr>
          <p:cNvSpPr>
            <a:spLocks noGrp="1"/>
          </p:cNvSpPr>
          <p:nvPr>
            <p:ph type="title"/>
          </p:nvPr>
        </p:nvSpPr>
        <p:spPr/>
        <p:txBody>
          <a:bodyPr/>
          <a:lstStyle/>
          <a:p>
            <a:r>
              <a:rPr lang="en-US"/>
              <a:t>Contributor / Parent Info.</a:t>
            </a:r>
          </a:p>
        </p:txBody>
      </p:sp>
      <p:sp>
        <p:nvSpPr>
          <p:cNvPr id="3" name="Content Placeholder 2">
            <a:extLst>
              <a:ext uri="{FF2B5EF4-FFF2-40B4-BE49-F238E27FC236}">
                <a16:creationId xmlns:a16="http://schemas.microsoft.com/office/drawing/2014/main" id="{15976760-90F6-2A89-7987-1966A1C96976}"/>
              </a:ext>
            </a:extLst>
          </p:cNvPr>
          <p:cNvSpPr>
            <a:spLocks noGrp="1"/>
          </p:cNvSpPr>
          <p:nvPr>
            <p:ph idx="1"/>
          </p:nvPr>
        </p:nvSpPr>
        <p:spPr/>
        <p:txBody>
          <a:bodyPr/>
          <a:lstStyle/>
          <a:p>
            <a:r>
              <a:rPr lang="en-US"/>
              <a:t>Invitation Email</a:t>
            </a:r>
          </a:p>
          <a:p>
            <a:pPr lvl="1"/>
            <a:r>
              <a:rPr lang="en-US"/>
              <a:t>Log in / Accept invitation</a:t>
            </a:r>
          </a:p>
        </p:txBody>
      </p:sp>
      <p:pic>
        <p:nvPicPr>
          <p:cNvPr id="5" name="Picture 4" descr="A screenshot of a computer&#10;&#10;AI-generated content may be incorrect.">
            <a:extLst>
              <a:ext uri="{FF2B5EF4-FFF2-40B4-BE49-F238E27FC236}">
                <a16:creationId xmlns:a16="http://schemas.microsoft.com/office/drawing/2014/main" id="{4DBE942B-9418-2ABB-E6E2-0E1DF989F4ED}"/>
              </a:ext>
            </a:extLst>
          </p:cNvPr>
          <p:cNvPicPr>
            <a:picLocks noChangeAspect="1"/>
          </p:cNvPicPr>
          <p:nvPr/>
        </p:nvPicPr>
        <p:blipFill>
          <a:blip r:embed="rId2"/>
          <a:stretch>
            <a:fillRect/>
          </a:stretch>
        </p:blipFill>
        <p:spPr>
          <a:xfrm>
            <a:off x="5515789" y="2270398"/>
            <a:ext cx="6394177" cy="4389120"/>
          </a:xfrm>
          <a:prstGeom prst="rect">
            <a:avLst/>
          </a:prstGeom>
          <a:ln>
            <a:solidFill>
              <a:srgbClr val="2E50A2"/>
            </a:solidFill>
          </a:ln>
        </p:spPr>
      </p:pic>
      <p:pic>
        <p:nvPicPr>
          <p:cNvPr id="9" name="Picture 8" descr="A screenshot of a computer screen&#10;&#10;AI-generated content may be incorrect.">
            <a:extLst>
              <a:ext uri="{FF2B5EF4-FFF2-40B4-BE49-F238E27FC236}">
                <a16:creationId xmlns:a16="http://schemas.microsoft.com/office/drawing/2014/main" id="{640A0708-BAE0-4AB6-3B86-5F7316929BB6}"/>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608474" y="2270398"/>
            <a:ext cx="4504481" cy="4389120"/>
          </a:xfrm>
          <a:prstGeom prst="rect">
            <a:avLst/>
          </a:prstGeom>
          <a:ln>
            <a:solidFill>
              <a:srgbClr val="2E50A2"/>
            </a:solidFill>
          </a:ln>
        </p:spPr>
      </p:pic>
    </p:spTree>
    <p:extLst>
      <p:ext uri="{BB962C8B-B14F-4D97-AF65-F5344CB8AC3E}">
        <p14:creationId xmlns:p14="http://schemas.microsoft.com/office/powerpoint/2010/main" val="33535757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411F7-3A78-E4DA-4206-FF3A9AE985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665EB-C355-0A4D-CB69-C9C1605D89DC}"/>
              </a:ext>
            </a:extLst>
          </p:cNvPr>
          <p:cNvSpPr>
            <a:spLocks noGrp="1"/>
          </p:cNvSpPr>
          <p:nvPr>
            <p:ph type="title"/>
          </p:nvPr>
        </p:nvSpPr>
        <p:spPr/>
        <p:txBody>
          <a:bodyPr/>
          <a:lstStyle/>
          <a:p>
            <a:r>
              <a:rPr lang="en-US"/>
              <a:t>INvest</a:t>
            </a:r>
            <a:r>
              <a:rPr lang="en-US">
                <a:solidFill>
                  <a:srgbClr val="FCAE15"/>
                </a:solidFill>
              </a:rPr>
              <a:t>Ed</a:t>
            </a:r>
            <a:r>
              <a:rPr lang="en-US"/>
              <a:t> - Who are we?</a:t>
            </a:r>
          </a:p>
        </p:txBody>
      </p:sp>
      <p:sp>
        <p:nvSpPr>
          <p:cNvPr id="3" name="Text Placeholder 2">
            <a:extLst>
              <a:ext uri="{FF2B5EF4-FFF2-40B4-BE49-F238E27FC236}">
                <a16:creationId xmlns:a16="http://schemas.microsoft.com/office/drawing/2014/main" id="{1FF7ABE6-000E-DCCE-22AC-3EC2B7FC10BE}"/>
              </a:ext>
            </a:extLst>
          </p:cNvPr>
          <p:cNvSpPr>
            <a:spLocks noGrp="1"/>
          </p:cNvSpPr>
          <p:nvPr>
            <p:ph idx="1"/>
          </p:nvPr>
        </p:nvSpPr>
        <p:spPr>
          <a:xfrm>
            <a:off x="287282" y="1654784"/>
            <a:ext cx="10775459" cy="4920285"/>
          </a:xfrm>
        </p:spPr>
        <p:txBody>
          <a:bodyPr>
            <a:normAutofit/>
          </a:bodyPr>
          <a:lstStyle/>
          <a:p>
            <a:pPr marL="237756" indent="-237756"/>
            <a:r>
              <a:rPr lang="en-US" b="1"/>
              <a:t>Indiana based nonprofit established in 1980 with the mission:</a:t>
            </a:r>
          </a:p>
          <a:p>
            <a:pPr marL="647732" lvl="1" indent="-381019">
              <a:buFont typeface="Courier New" panose="02070309020205020404" pitchFamily="49" charset="0"/>
              <a:buChar char="o"/>
            </a:pPr>
            <a:r>
              <a:rPr lang="en-US"/>
              <a:t>Provide Hoosiers the tools they need to put education beyond high school within reach &amp; limit student loan debt</a:t>
            </a:r>
          </a:p>
          <a:p>
            <a:pPr marL="647732" lvl="1" indent="-381019">
              <a:buFont typeface="Courier New" panose="02070309020205020404" pitchFamily="49" charset="0"/>
              <a:buChar char="o"/>
            </a:pPr>
            <a:endParaRPr lang="en-US"/>
          </a:p>
          <a:p>
            <a:pPr marL="237756" indent="-237756"/>
            <a:r>
              <a:rPr lang="en-US" b="1"/>
              <a:t>Offer FREE education planning assistance</a:t>
            </a:r>
          </a:p>
          <a:p>
            <a:pPr marL="790944" lvl="1" indent="-342900"/>
            <a:r>
              <a:rPr lang="en-US"/>
              <a:t>Over 1,100 events across the state</a:t>
            </a:r>
            <a:endParaRPr lang="en-US">
              <a:solidFill>
                <a:srgbClr val="AD2954"/>
              </a:solidFill>
            </a:endParaRPr>
          </a:p>
          <a:p>
            <a:pPr marL="790944" lvl="1" indent="-342900"/>
            <a:r>
              <a:rPr lang="en-US"/>
              <a:t>Over 70,000 attendees at events</a:t>
            </a:r>
          </a:p>
          <a:p>
            <a:pPr marL="790944" lvl="1" indent="-342900"/>
            <a:r>
              <a:rPr lang="en-US"/>
              <a:t>Over 10,000 individuals helped</a:t>
            </a:r>
          </a:p>
          <a:p>
            <a:pPr marL="790944" lvl="1" indent="-342900"/>
            <a:r>
              <a:rPr lang="en-US"/>
              <a:t>Over 1,500 FAFSA’s filed</a:t>
            </a:r>
          </a:p>
        </p:txBody>
      </p:sp>
      <p:pic>
        <p:nvPicPr>
          <p:cNvPr id="10" name="Picture 9" descr="Blue text on a black background&#10;&#10;AI-generated content may be incorrect.">
            <a:extLst>
              <a:ext uri="{FF2B5EF4-FFF2-40B4-BE49-F238E27FC236}">
                <a16:creationId xmlns:a16="http://schemas.microsoft.com/office/drawing/2014/main" id="{3CA82E9E-40F1-B1DA-9973-5568D145920A}"/>
              </a:ext>
            </a:extLst>
          </p:cNvPr>
          <p:cNvPicPr>
            <a:picLocks noChangeAspect="1"/>
          </p:cNvPicPr>
          <p:nvPr/>
        </p:nvPicPr>
        <p:blipFill>
          <a:blip r:embed="rId2"/>
          <a:stretch>
            <a:fillRect/>
          </a:stretch>
        </p:blipFill>
        <p:spPr>
          <a:xfrm>
            <a:off x="7868357" y="4931802"/>
            <a:ext cx="3380740" cy="1352296"/>
          </a:xfrm>
          <a:prstGeom prst="rect">
            <a:avLst/>
          </a:prstGeom>
        </p:spPr>
      </p:pic>
    </p:spTree>
    <p:extLst>
      <p:ext uri="{BB962C8B-B14F-4D97-AF65-F5344CB8AC3E}">
        <p14:creationId xmlns:p14="http://schemas.microsoft.com/office/powerpoint/2010/main" val="3598063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2FA6A-D88F-822E-5BA9-F692283AC33E}"/>
              </a:ext>
            </a:extLst>
          </p:cNvPr>
          <p:cNvSpPr>
            <a:spLocks noGrp="1"/>
          </p:cNvSpPr>
          <p:nvPr>
            <p:ph type="title"/>
          </p:nvPr>
        </p:nvSpPr>
        <p:spPr/>
        <p:txBody>
          <a:bodyPr/>
          <a:lstStyle/>
          <a:p>
            <a:r>
              <a:rPr lang="en-US"/>
              <a:t>Parent Financials</a:t>
            </a:r>
          </a:p>
        </p:txBody>
      </p:sp>
      <p:sp>
        <p:nvSpPr>
          <p:cNvPr id="3" name="Content Placeholder 2">
            <a:extLst>
              <a:ext uri="{FF2B5EF4-FFF2-40B4-BE49-F238E27FC236}">
                <a16:creationId xmlns:a16="http://schemas.microsoft.com/office/drawing/2014/main" id="{7839FBB8-D9E5-9000-8724-21B9E2ABDD9B}"/>
              </a:ext>
            </a:extLst>
          </p:cNvPr>
          <p:cNvSpPr>
            <a:spLocks noGrp="1"/>
          </p:cNvSpPr>
          <p:nvPr>
            <p:ph idx="1"/>
          </p:nvPr>
        </p:nvSpPr>
        <p:spPr>
          <a:xfrm>
            <a:off x="205640" y="1265039"/>
            <a:ext cx="5669281" cy="4920285"/>
          </a:xfrm>
        </p:spPr>
        <p:txBody>
          <a:bodyPr/>
          <a:lstStyle/>
          <a:p>
            <a:r>
              <a:rPr lang="en-US"/>
              <a:t>Federal Benefits Received</a:t>
            </a:r>
          </a:p>
          <a:p>
            <a:endParaRPr lang="en-US"/>
          </a:p>
          <a:p>
            <a:r>
              <a:rPr lang="en-US"/>
              <a:t>Tax Filing Status</a:t>
            </a:r>
          </a:p>
          <a:p>
            <a:pPr lvl="1"/>
            <a:r>
              <a:rPr lang="en-US"/>
              <a:t>Determines if one or both contributors need an </a:t>
            </a:r>
            <a:r>
              <a:rPr lang="en-US" err="1"/>
              <a:t>StudentAid.gov</a:t>
            </a:r>
            <a:r>
              <a:rPr lang="en-US"/>
              <a:t> Account to sign and submit</a:t>
            </a:r>
          </a:p>
          <a:p>
            <a:pPr lvl="1"/>
            <a:endParaRPr lang="en-US"/>
          </a:p>
          <a:p>
            <a:r>
              <a:rPr lang="en-US"/>
              <a:t>Family Size</a:t>
            </a:r>
          </a:p>
          <a:p>
            <a:pPr lvl="1"/>
            <a:r>
              <a:rPr lang="en-US"/>
              <a:t>Could need adjusting if different from 2024 tax forms</a:t>
            </a:r>
          </a:p>
          <a:p>
            <a:pPr lvl="1"/>
            <a:endParaRPr lang="en-US"/>
          </a:p>
          <a:p>
            <a:r>
              <a:rPr lang="en-US"/>
              <a:t>Number in College</a:t>
            </a:r>
          </a:p>
        </p:txBody>
      </p:sp>
      <p:pic>
        <p:nvPicPr>
          <p:cNvPr id="5" name="Picture 4"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A9726AE9-2F3F-540F-2CBE-E0ABBDE2CE0C}"/>
              </a:ext>
            </a:extLst>
          </p:cNvPr>
          <p:cNvPicPr>
            <a:picLocks noChangeAspect="1"/>
          </p:cNvPicPr>
          <p:nvPr/>
        </p:nvPicPr>
        <p:blipFill>
          <a:blip r:embed="rId2"/>
          <a:stretch>
            <a:fillRect/>
          </a:stretch>
        </p:blipFill>
        <p:spPr>
          <a:xfrm>
            <a:off x="6096000" y="1198539"/>
            <a:ext cx="5669280" cy="2988657"/>
          </a:xfrm>
          <a:prstGeom prst="rect">
            <a:avLst/>
          </a:prstGeom>
          <a:ln>
            <a:solidFill>
              <a:schemeClr val="accent1"/>
            </a:solidFill>
          </a:ln>
        </p:spPr>
      </p:pic>
      <p:pic>
        <p:nvPicPr>
          <p:cNvPr id="6" name="Picture 5"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A59ECB2C-89EE-3A8A-1F49-AA9ADBE80E1E}"/>
              </a:ext>
            </a:extLst>
          </p:cNvPr>
          <p:cNvPicPr>
            <a:picLocks noChangeAspect="1"/>
          </p:cNvPicPr>
          <p:nvPr/>
        </p:nvPicPr>
        <p:blipFill>
          <a:blip r:embed="rId3"/>
          <a:stretch>
            <a:fillRect/>
          </a:stretch>
        </p:blipFill>
        <p:spPr>
          <a:xfrm>
            <a:off x="6092337" y="4309304"/>
            <a:ext cx="5669280" cy="2482196"/>
          </a:xfrm>
          <a:prstGeom prst="rect">
            <a:avLst/>
          </a:prstGeom>
          <a:ln>
            <a:solidFill>
              <a:schemeClr val="accent1"/>
            </a:solidFill>
          </a:ln>
        </p:spPr>
      </p:pic>
    </p:spTree>
    <p:extLst>
      <p:ext uri="{BB962C8B-B14F-4D97-AF65-F5344CB8AC3E}">
        <p14:creationId xmlns:p14="http://schemas.microsoft.com/office/powerpoint/2010/main" val="436106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5E599-AFD1-1321-67C9-0D22C5CA11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5EBE6C-9745-95D0-3C4A-0864834C5C3E}"/>
              </a:ext>
            </a:extLst>
          </p:cNvPr>
          <p:cNvSpPr>
            <a:spLocks noGrp="1"/>
          </p:cNvSpPr>
          <p:nvPr>
            <p:ph type="title"/>
          </p:nvPr>
        </p:nvSpPr>
        <p:spPr/>
        <p:txBody>
          <a:bodyPr/>
          <a:lstStyle/>
          <a:p>
            <a:r>
              <a:rPr lang="en-US"/>
              <a:t>Parent Asset Information</a:t>
            </a:r>
          </a:p>
        </p:txBody>
      </p:sp>
      <p:sp>
        <p:nvSpPr>
          <p:cNvPr id="3" name="Content Placeholder 2">
            <a:extLst>
              <a:ext uri="{FF2B5EF4-FFF2-40B4-BE49-F238E27FC236}">
                <a16:creationId xmlns:a16="http://schemas.microsoft.com/office/drawing/2014/main" id="{3357F38B-8AB6-8C26-84C4-EC661E4A5AA7}"/>
              </a:ext>
            </a:extLst>
          </p:cNvPr>
          <p:cNvSpPr>
            <a:spLocks noGrp="1"/>
          </p:cNvSpPr>
          <p:nvPr>
            <p:ph idx="1"/>
          </p:nvPr>
        </p:nvSpPr>
        <p:spPr/>
        <p:txBody>
          <a:bodyPr>
            <a:noAutofit/>
          </a:bodyPr>
          <a:lstStyle/>
          <a:p>
            <a:r>
              <a:rPr lang="en-US" sz="2400"/>
              <a:t>Assets do </a:t>
            </a:r>
            <a:r>
              <a:rPr lang="en-US" sz="2400">
                <a:solidFill>
                  <a:srgbClr val="AD2954"/>
                </a:solidFill>
              </a:rPr>
              <a:t>NOT</a:t>
            </a:r>
            <a:r>
              <a:rPr lang="en-US" sz="2400"/>
              <a:t> include:</a:t>
            </a:r>
          </a:p>
          <a:p>
            <a:pPr lvl="1"/>
            <a:r>
              <a:rPr lang="en-US" sz="2000"/>
              <a:t>The home you live in</a:t>
            </a:r>
          </a:p>
          <a:p>
            <a:pPr lvl="1"/>
            <a:r>
              <a:rPr lang="en-US" sz="2000"/>
              <a:t>Qualified retirement plans</a:t>
            </a:r>
          </a:p>
          <a:p>
            <a:pPr lvl="1"/>
            <a:r>
              <a:rPr lang="en-US" sz="2000"/>
              <a:t>Businesses with less than 100 full-time </a:t>
            </a:r>
            <a:br>
              <a:rPr lang="en-US" sz="2000"/>
            </a:br>
            <a:r>
              <a:rPr lang="en-US" sz="2000"/>
              <a:t>equivalent employees</a:t>
            </a:r>
            <a:br>
              <a:rPr lang="en-US" sz="2000"/>
            </a:br>
            <a:endParaRPr lang="en-US" sz="2800"/>
          </a:p>
          <a:p>
            <a:r>
              <a:rPr lang="en-US" sz="2400"/>
              <a:t>Assets </a:t>
            </a:r>
            <a:r>
              <a:rPr lang="en-US" sz="2400">
                <a:solidFill>
                  <a:srgbClr val="00B050"/>
                </a:solidFill>
              </a:rPr>
              <a:t>DO</a:t>
            </a:r>
            <a:r>
              <a:rPr lang="en-US" sz="2400"/>
              <a:t> include:</a:t>
            </a:r>
          </a:p>
          <a:p>
            <a:pPr lvl="1"/>
            <a:r>
              <a:rPr lang="en-US" sz="2000"/>
              <a:t>Cash, savings, and checking accounts</a:t>
            </a:r>
          </a:p>
          <a:p>
            <a:pPr lvl="1"/>
            <a:r>
              <a:rPr lang="en-US" sz="2000"/>
              <a:t>Real estate</a:t>
            </a:r>
          </a:p>
          <a:p>
            <a:pPr lvl="1"/>
            <a:r>
              <a:rPr lang="en-US" sz="2000"/>
              <a:t>Stocks, Bonds, and other investments</a:t>
            </a:r>
          </a:p>
          <a:p>
            <a:pPr lvl="1"/>
            <a:r>
              <a:rPr lang="en-US" sz="2000"/>
              <a:t>529 College Savings Plans</a:t>
            </a:r>
          </a:p>
          <a:p>
            <a:pPr lvl="2"/>
            <a:r>
              <a:rPr lang="en-US" sz="1600"/>
              <a:t>Education savings plans are counted as an asset </a:t>
            </a:r>
            <a:br>
              <a:rPr lang="en-US" sz="1600"/>
            </a:br>
            <a:r>
              <a:rPr lang="en-US" sz="1600"/>
              <a:t>of the account owner ONLY if the account is </a:t>
            </a:r>
            <a:br>
              <a:rPr lang="en-US" sz="1600"/>
            </a:br>
            <a:r>
              <a:rPr lang="en-US" sz="1600"/>
              <a:t>designated for the student whose FAFSA is </a:t>
            </a:r>
            <a:br>
              <a:rPr lang="en-US" sz="1600"/>
            </a:br>
            <a:r>
              <a:rPr lang="en-US" sz="1600"/>
              <a:t>being completed</a:t>
            </a:r>
          </a:p>
        </p:txBody>
      </p:sp>
      <p:pic>
        <p:nvPicPr>
          <p:cNvPr id="5" name="Picture 4" descr="A screenshot of a computer&#10;&#10;AI-generated content may be incorrect.">
            <a:extLst>
              <a:ext uri="{FF2B5EF4-FFF2-40B4-BE49-F238E27FC236}">
                <a16:creationId xmlns:a16="http://schemas.microsoft.com/office/drawing/2014/main" id="{86302F29-7A02-677F-27A4-A9A9E3B4010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694160" y="1171619"/>
            <a:ext cx="6017824" cy="5615940"/>
          </a:xfrm>
          <a:prstGeom prst="rect">
            <a:avLst/>
          </a:prstGeom>
          <a:ln>
            <a:solidFill>
              <a:srgbClr val="2E50A2"/>
            </a:solidFill>
          </a:ln>
        </p:spPr>
      </p:pic>
    </p:spTree>
    <p:extLst>
      <p:ext uri="{BB962C8B-B14F-4D97-AF65-F5344CB8AC3E}">
        <p14:creationId xmlns:p14="http://schemas.microsoft.com/office/powerpoint/2010/main" val="1568220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29059-572D-53EC-0685-5E6391F785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5E06D-3F40-E58A-C12B-E85005BEEBD5}"/>
              </a:ext>
            </a:extLst>
          </p:cNvPr>
          <p:cNvSpPr>
            <a:spLocks noGrp="1"/>
          </p:cNvSpPr>
          <p:nvPr>
            <p:ph type="title"/>
          </p:nvPr>
        </p:nvSpPr>
        <p:spPr/>
        <p:txBody>
          <a:bodyPr/>
          <a:lstStyle/>
          <a:p>
            <a:r>
              <a:rPr lang="en-US"/>
              <a:t>Congratulations!</a:t>
            </a:r>
          </a:p>
        </p:txBody>
      </p:sp>
      <p:pic>
        <p:nvPicPr>
          <p:cNvPr id="8" name="Picture 7"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A7778BEA-2051-7724-5ABC-CCF2C91E53AB}"/>
              </a:ext>
            </a:extLst>
          </p:cNvPr>
          <p:cNvPicPr>
            <a:picLocks noChangeAspect="1"/>
          </p:cNvPicPr>
          <p:nvPr/>
        </p:nvPicPr>
        <p:blipFill>
          <a:blip r:embed="rId2" cstate="hqprint">
            <a:extLst>
              <a:ext uri="{28A0092B-C50C-407E-A947-70E740481C1C}">
                <a14:useLocalDpi xmlns:a14="http://schemas.microsoft.com/office/drawing/2010/main"/>
              </a:ext>
            </a:extLst>
          </a:blip>
          <a:srcRect t="917"/>
          <a:stretch>
            <a:fillRect/>
          </a:stretch>
        </p:blipFill>
        <p:spPr>
          <a:xfrm>
            <a:off x="2962434" y="1237299"/>
            <a:ext cx="6267133" cy="5508723"/>
          </a:xfrm>
          <a:prstGeom prst="rect">
            <a:avLst/>
          </a:prstGeom>
          <a:ln>
            <a:solidFill>
              <a:schemeClr val="accent1"/>
            </a:solidFill>
          </a:ln>
        </p:spPr>
      </p:pic>
    </p:spTree>
    <p:extLst>
      <p:ext uri="{BB962C8B-B14F-4D97-AF65-F5344CB8AC3E}">
        <p14:creationId xmlns:p14="http://schemas.microsoft.com/office/powerpoint/2010/main" val="2974211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0FB52-A19D-DA71-D58F-6FDDD9B3DFE9}"/>
              </a:ext>
            </a:extLst>
          </p:cNvPr>
          <p:cNvSpPr>
            <a:spLocks noGrp="1"/>
          </p:cNvSpPr>
          <p:nvPr>
            <p:ph type="title"/>
          </p:nvPr>
        </p:nvSpPr>
        <p:spPr/>
        <p:txBody>
          <a:bodyPr/>
          <a:lstStyle/>
          <a:p>
            <a:r>
              <a:rPr lang="en-US"/>
              <a:t>In the News</a:t>
            </a:r>
          </a:p>
        </p:txBody>
      </p:sp>
    </p:spTree>
    <p:extLst>
      <p:ext uri="{BB962C8B-B14F-4D97-AF65-F5344CB8AC3E}">
        <p14:creationId xmlns:p14="http://schemas.microsoft.com/office/powerpoint/2010/main" val="35384288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A71E7-6065-E095-31DD-86EFF74DF7D5}"/>
              </a:ext>
            </a:extLst>
          </p:cNvPr>
          <p:cNvSpPr>
            <a:spLocks noGrp="1"/>
          </p:cNvSpPr>
          <p:nvPr>
            <p:ph type="title"/>
          </p:nvPr>
        </p:nvSpPr>
        <p:spPr/>
        <p:txBody>
          <a:bodyPr/>
          <a:lstStyle/>
          <a:p>
            <a:r>
              <a:rPr lang="en-US"/>
              <a:t>In the news…</a:t>
            </a:r>
          </a:p>
        </p:txBody>
      </p:sp>
      <p:pic>
        <p:nvPicPr>
          <p:cNvPr id="10" name="Picture 9" descr="A close up of a message&#10;&#10;AI-generated content may be incorrect.">
            <a:extLst>
              <a:ext uri="{FF2B5EF4-FFF2-40B4-BE49-F238E27FC236}">
                <a16:creationId xmlns:a16="http://schemas.microsoft.com/office/drawing/2014/main" id="{039F4496-42FC-4F64-02D9-A6A39CA31253}"/>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169649" y="1932577"/>
            <a:ext cx="9727303" cy="2000452"/>
          </a:xfrm>
          <a:prstGeom prst="rect">
            <a:avLst/>
          </a:prstGeom>
          <a:ln>
            <a:solidFill>
              <a:srgbClr val="2E50A2"/>
            </a:solidFill>
          </a:ln>
        </p:spPr>
      </p:pic>
      <p:pic>
        <p:nvPicPr>
          <p:cNvPr id="12" name="Picture 11" descr="A screenshot of a computer&#10;&#10;AI-generated content may be incorrect.">
            <a:extLst>
              <a:ext uri="{FF2B5EF4-FFF2-40B4-BE49-F238E27FC236}">
                <a16:creationId xmlns:a16="http://schemas.microsoft.com/office/drawing/2014/main" id="{8005E385-E544-0E88-98DE-2AC9CB81CD4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3940" y="4269652"/>
            <a:ext cx="9712918" cy="1750075"/>
          </a:xfrm>
          <a:prstGeom prst="rect">
            <a:avLst/>
          </a:prstGeom>
          <a:ln>
            <a:solidFill>
              <a:srgbClr val="2E50A2"/>
            </a:solidFill>
          </a:ln>
        </p:spPr>
      </p:pic>
    </p:spTree>
    <p:extLst>
      <p:ext uri="{BB962C8B-B14F-4D97-AF65-F5344CB8AC3E}">
        <p14:creationId xmlns:p14="http://schemas.microsoft.com/office/powerpoint/2010/main" val="830460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D0761-A9BC-D0A0-259C-004D28FD2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90FE10-6A58-316C-DD28-1867763F147F}"/>
              </a:ext>
            </a:extLst>
          </p:cNvPr>
          <p:cNvSpPr>
            <a:spLocks noGrp="1"/>
          </p:cNvSpPr>
          <p:nvPr>
            <p:ph type="title"/>
          </p:nvPr>
        </p:nvSpPr>
        <p:spPr/>
        <p:txBody>
          <a:bodyPr/>
          <a:lstStyle/>
          <a:p>
            <a:r>
              <a:rPr lang="en-US"/>
              <a:t>In the news…</a:t>
            </a:r>
          </a:p>
        </p:txBody>
      </p:sp>
      <p:pic>
        <p:nvPicPr>
          <p:cNvPr id="14" name="Picture 13" descr="A screenshot of a website&#10;&#10;AI-generated content may be incorrect.">
            <a:extLst>
              <a:ext uri="{FF2B5EF4-FFF2-40B4-BE49-F238E27FC236}">
                <a16:creationId xmlns:a16="http://schemas.microsoft.com/office/drawing/2014/main" id="{94037B5C-5818-98AF-BD6D-974637820B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3624" y="1868316"/>
            <a:ext cx="7772400" cy="2023726"/>
          </a:xfrm>
          <a:prstGeom prst="rect">
            <a:avLst/>
          </a:prstGeom>
          <a:ln>
            <a:solidFill>
              <a:srgbClr val="2E50A2"/>
            </a:solidFill>
          </a:ln>
        </p:spPr>
      </p:pic>
      <p:pic>
        <p:nvPicPr>
          <p:cNvPr id="16" name="Picture 15" descr="A screenshot of a computer&#10;&#10;AI-generated content may be incorrect.">
            <a:extLst>
              <a:ext uri="{FF2B5EF4-FFF2-40B4-BE49-F238E27FC236}">
                <a16:creationId xmlns:a16="http://schemas.microsoft.com/office/drawing/2014/main" id="{1FFDC140-08EE-ECBF-450E-08B95661127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37923" y="4273994"/>
            <a:ext cx="8549640" cy="1821714"/>
          </a:xfrm>
          <a:prstGeom prst="rect">
            <a:avLst/>
          </a:prstGeom>
          <a:ln>
            <a:solidFill>
              <a:srgbClr val="2E50A2"/>
            </a:solidFill>
          </a:ln>
        </p:spPr>
      </p:pic>
    </p:spTree>
    <p:extLst>
      <p:ext uri="{BB962C8B-B14F-4D97-AF65-F5344CB8AC3E}">
        <p14:creationId xmlns:p14="http://schemas.microsoft.com/office/powerpoint/2010/main" val="3777345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F4EF6-B9B5-4C87-581E-D02F4A7309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7513ED-06B6-AB4E-F689-884403DD5657}"/>
              </a:ext>
            </a:extLst>
          </p:cNvPr>
          <p:cNvSpPr>
            <a:spLocks noGrp="1"/>
          </p:cNvSpPr>
          <p:nvPr>
            <p:ph type="title"/>
          </p:nvPr>
        </p:nvSpPr>
        <p:spPr/>
        <p:txBody>
          <a:bodyPr/>
          <a:lstStyle/>
          <a:p>
            <a:r>
              <a:rPr lang="en-US"/>
              <a:t>Student Loan Changes</a:t>
            </a:r>
          </a:p>
        </p:txBody>
      </p:sp>
    </p:spTree>
    <p:extLst>
      <p:ext uri="{BB962C8B-B14F-4D97-AF65-F5344CB8AC3E}">
        <p14:creationId xmlns:p14="http://schemas.microsoft.com/office/powerpoint/2010/main" val="24870770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5731A-A652-E433-B492-E773A853ADB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B6C8C2-CD0B-F81F-C077-E3E243626379}"/>
              </a:ext>
            </a:extLst>
          </p:cNvPr>
          <p:cNvSpPr txBox="1">
            <a:spLocks/>
          </p:cNvSpPr>
          <p:nvPr/>
        </p:nvSpPr>
        <p:spPr>
          <a:xfrm>
            <a:off x="420255" y="1214338"/>
            <a:ext cx="10676531" cy="5643662"/>
          </a:xfrm>
          <a:prstGeom prst="rect">
            <a:avLst/>
          </a:prstGeom>
        </p:spPr>
        <p:txBody>
          <a:bodyPr vert="horz" lIns="91440" tIns="45720" rIns="91440" bIns="45720" rtlCol="0">
            <a:noAutofit/>
          </a:bodyPr>
          <a:lstStyle>
            <a:lvl1pPr marL="0" marR="0" indent="0" algn="l" defTabSz="914400" rtl="0" latinLnBrk="0">
              <a:lnSpc>
                <a:spcPct val="90000"/>
              </a:lnSpc>
              <a:spcBef>
                <a:spcPts val="1000"/>
              </a:spcBef>
              <a:spcAft>
                <a:spcPts val="0"/>
              </a:spcAft>
              <a:buClrTx/>
              <a:buSzTx/>
              <a:buFontTx/>
              <a:buNone/>
              <a:tabLst/>
              <a:defRPr sz="1800" b="0" i="0" u="none" strike="noStrike" cap="none" spc="0" baseline="0">
                <a:solidFill>
                  <a:schemeClr val="accent5"/>
                </a:solidFill>
                <a:uFillTx/>
                <a:latin typeface="Brandon Text Regular"/>
                <a:ea typeface="Brandon Text Regular"/>
                <a:cs typeface="Brandon Text Regular"/>
                <a:sym typeface="Brandon Text Regular"/>
              </a:defRPr>
            </a:lvl1pPr>
            <a:lvl2pPr marL="662938" marR="0" indent="-205738"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2pPr>
            <a:lvl3pPr marL="1171575" marR="0" indent="-257175"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3pPr>
            <a:lvl4pPr marL="1665514" marR="0" indent="-293914"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4pPr>
            <a:lvl5pPr marL="2171700" marR="0" indent="-342900"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5pPr>
            <a:lvl6pPr marL="25146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6pPr>
            <a:lvl7pPr marL="29718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7pPr>
            <a:lvl8pPr marL="34290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8pPr>
            <a:lvl9pPr marL="3886200" marR="0" indent="-228600" algn="l" defTabSz="914400" rtl="0" latinLnBrk="0">
              <a:lnSpc>
                <a:spcPct val="90000"/>
              </a:lnSpc>
              <a:spcBef>
                <a:spcPts val="1000"/>
              </a:spcBef>
              <a:spcAft>
                <a:spcPts val="0"/>
              </a:spcAft>
              <a:buClrTx/>
              <a:buSzPct val="100000"/>
              <a:buFontTx/>
              <a:buChar char="•"/>
              <a:tabLst/>
              <a:defRPr sz="1800" b="0" i="0" u="none" strike="noStrike" cap="none" spc="0" baseline="0">
                <a:solidFill>
                  <a:schemeClr val="accent5"/>
                </a:solidFill>
                <a:uFillTx/>
                <a:latin typeface="Brandon Text Regular"/>
                <a:ea typeface="Brandon Text Regular"/>
                <a:cs typeface="Brandon Text Regular"/>
                <a:sym typeface="Brandon Text Regular"/>
              </a:defRPr>
            </a:lvl9pPr>
          </a:lstStyle>
          <a:p>
            <a:pPr marL="0" lvl="1" indent="0">
              <a:lnSpc>
                <a:spcPct val="100000"/>
              </a:lnSpc>
              <a:spcBef>
                <a:spcPts val="0"/>
              </a:spcBef>
              <a:buNone/>
            </a:pPr>
            <a:r>
              <a:rPr lang="en-US" sz="3200" b="1">
                <a:solidFill>
                  <a:srgbClr val="2E50A2"/>
                </a:solidFill>
                <a:latin typeface="Merriweather" pitchFamily="2" charset="77"/>
                <a:cs typeface="Calibri" panose="020F0502020204030204" pitchFamily="34" charset="0"/>
              </a:rPr>
              <a:t>Summary of Changes</a:t>
            </a:r>
          </a:p>
          <a:p>
            <a:pPr marL="0" lvl="1" indent="0">
              <a:lnSpc>
                <a:spcPct val="100000"/>
              </a:lnSpc>
              <a:spcBef>
                <a:spcPts val="0"/>
              </a:spcBef>
              <a:buNone/>
            </a:pPr>
            <a:endParaRPr lang="en-US" sz="1600">
              <a:solidFill>
                <a:srgbClr val="2E50A2"/>
              </a:solidFill>
              <a:latin typeface="Merriweather" pitchFamily="2" charset="77"/>
              <a:cs typeface="Calibri" panose="020F0502020204030204" pitchFamily="34" charset="0"/>
            </a:endParaRPr>
          </a:p>
          <a:p>
            <a:pPr marL="457200" lvl="1">
              <a:lnSpc>
                <a:spcPct val="100000"/>
              </a:lnSpc>
              <a:spcBef>
                <a:spcPts val="0"/>
              </a:spcBef>
              <a:buFont typeface="Arial" panose="020B0604020202020204" pitchFamily="34" charset="0"/>
              <a:buChar char="•"/>
            </a:pPr>
            <a:r>
              <a:rPr lang="en-US" sz="2000">
                <a:solidFill>
                  <a:srgbClr val="2E50A2"/>
                </a:solidFill>
                <a:latin typeface="Merriweather" pitchFamily="2" charset="77"/>
                <a:cs typeface="Calibri" panose="020F0502020204030204" pitchFamily="34" charset="0"/>
              </a:rPr>
              <a:t>Parent PLUS Loans capped at $20,000 per year, per student, with a $65,000 lifetime maximum</a:t>
            </a:r>
          </a:p>
          <a:p>
            <a:pPr marL="457200" lvl="1">
              <a:lnSpc>
                <a:spcPct val="100000"/>
              </a:lnSpc>
              <a:spcBef>
                <a:spcPts val="0"/>
              </a:spcBef>
              <a:buFont typeface="Arial" panose="020B0604020202020204" pitchFamily="34" charset="0"/>
              <a:buChar char="•"/>
            </a:pPr>
            <a:endParaRPr lang="en-US" sz="1000">
              <a:solidFill>
                <a:srgbClr val="2E50A2"/>
              </a:solidFill>
              <a:latin typeface="Merriweather" pitchFamily="2" charset="77"/>
              <a:cs typeface="Calibri" panose="020F0502020204030204" pitchFamily="34" charset="0"/>
            </a:endParaRPr>
          </a:p>
          <a:p>
            <a:pPr marL="965837" lvl="2">
              <a:lnSpc>
                <a:spcPct val="100000"/>
              </a:lnSpc>
              <a:spcBef>
                <a:spcPts val="0"/>
              </a:spcBef>
              <a:buFont typeface="Arial" panose="020B0604020202020204" pitchFamily="34" charset="0"/>
              <a:buChar char="•"/>
            </a:pPr>
            <a:r>
              <a:rPr lang="en-US" sz="1600">
                <a:solidFill>
                  <a:srgbClr val="2E50A2"/>
                </a:solidFill>
                <a:latin typeface="Merriweather" pitchFamily="2" charset="77"/>
                <a:cs typeface="Calibri" panose="020F0502020204030204" pitchFamily="34" charset="0"/>
              </a:rPr>
              <a:t>Parent PLUS Loans are no longer "full gap loans", which is expected to increase the unmet need and demand for private loans</a:t>
            </a:r>
          </a:p>
          <a:p>
            <a:pPr marL="965837" lvl="2">
              <a:lnSpc>
                <a:spcPct val="100000"/>
              </a:lnSpc>
              <a:spcBef>
                <a:spcPts val="0"/>
              </a:spcBef>
              <a:buFont typeface="Arial" panose="020B0604020202020204" pitchFamily="34" charset="0"/>
              <a:buChar char="•"/>
            </a:pPr>
            <a:endParaRPr lang="en-US" sz="2000">
              <a:solidFill>
                <a:srgbClr val="2E50A2"/>
              </a:solidFill>
              <a:latin typeface="Merriweather" pitchFamily="2" charset="77"/>
              <a:cs typeface="Calibri" panose="020F0502020204030204" pitchFamily="34" charset="0"/>
            </a:endParaRPr>
          </a:p>
          <a:p>
            <a:pPr marL="457200" lvl="1">
              <a:lnSpc>
                <a:spcPct val="100000"/>
              </a:lnSpc>
              <a:spcBef>
                <a:spcPts val="0"/>
              </a:spcBef>
              <a:buFont typeface="Arial" panose="020B0604020202020204" pitchFamily="34" charset="0"/>
              <a:buChar char="•"/>
            </a:pPr>
            <a:r>
              <a:rPr lang="en-US" sz="2000">
                <a:solidFill>
                  <a:srgbClr val="2E50A2"/>
                </a:solidFill>
                <a:latin typeface="Merriweather" pitchFamily="2" charset="77"/>
                <a:cs typeface="Calibri" panose="020F0502020204030204" pitchFamily="34" charset="0"/>
              </a:rPr>
              <a:t>Grad PLUS Loan Program Eliminated</a:t>
            </a:r>
          </a:p>
          <a:p>
            <a:pPr marL="948688" lvl="1" indent="-285750" fontAlgn="t">
              <a:lnSpc>
                <a:spcPct val="100000"/>
              </a:lnSpc>
              <a:spcBef>
                <a:spcPts val="0"/>
              </a:spcBef>
              <a:buFont typeface="Arial" panose="020B0604020202020204" pitchFamily="34" charset="0"/>
              <a:buChar char="•"/>
            </a:pPr>
            <a:endParaRPr lang="en-US" sz="1000">
              <a:solidFill>
                <a:srgbClr val="2E50A2"/>
              </a:solidFill>
              <a:latin typeface="Merriweather" pitchFamily="2" charset="77"/>
              <a:cs typeface="Calibri" panose="020F0502020204030204" pitchFamily="34" charset="0"/>
            </a:endParaRPr>
          </a:p>
          <a:p>
            <a:pPr marL="948688" lvl="1" indent="-285750" fontAlgn="t">
              <a:lnSpc>
                <a:spcPct val="100000"/>
              </a:lnSpc>
              <a:spcBef>
                <a:spcPts val="0"/>
              </a:spcBef>
              <a:buFont typeface="Arial" panose="020B0604020202020204" pitchFamily="34" charset="0"/>
              <a:buChar char="•"/>
            </a:pPr>
            <a:r>
              <a:rPr lang="en-US" sz="1600">
                <a:solidFill>
                  <a:srgbClr val="2E50A2"/>
                </a:solidFill>
                <a:latin typeface="Merriweather" pitchFamily="2" charset="77"/>
                <a:cs typeface="Calibri" panose="020F0502020204030204" pitchFamily="34" charset="0"/>
              </a:rPr>
              <a:t>Grad PLUS Loans are currently available in amounts up to the published Cost of Attendance ("COA") less other available aid</a:t>
            </a:r>
          </a:p>
          <a:p>
            <a:pPr marL="285750" indent="-285750" fontAlgn="t">
              <a:lnSpc>
                <a:spcPct val="100000"/>
              </a:lnSpc>
              <a:spcBef>
                <a:spcPts val="0"/>
              </a:spcBef>
              <a:buFont typeface="Arial" panose="020B0604020202020204" pitchFamily="34" charset="0"/>
              <a:buChar char="•"/>
            </a:pPr>
            <a:endParaRPr lang="en-US" sz="2000">
              <a:solidFill>
                <a:srgbClr val="2E50A2"/>
              </a:solidFill>
              <a:latin typeface="Merriweather" pitchFamily="2" charset="77"/>
              <a:cs typeface="Calibri" panose="020F0502020204030204" pitchFamily="34" charset="0"/>
            </a:endParaRPr>
          </a:p>
          <a:p>
            <a:pPr marL="457200" indent="-201168" fontAlgn="t">
              <a:lnSpc>
                <a:spcPct val="100000"/>
              </a:lnSpc>
              <a:spcBef>
                <a:spcPts val="0"/>
              </a:spcBef>
              <a:buFont typeface="Arial" panose="020B0604020202020204" pitchFamily="34" charset="0"/>
              <a:buChar char="•"/>
            </a:pPr>
            <a:r>
              <a:rPr lang="en-US" sz="2000">
                <a:solidFill>
                  <a:srgbClr val="2E50A2"/>
                </a:solidFill>
                <a:latin typeface="Merriweather" pitchFamily="2" charset="77"/>
                <a:cs typeface="Calibri" panose="020F0502020204030204" pitchFamily="34" charset="0"/>
              </a:rPr>
              <a:t>Direct Unsubsidized Loans for Graduate Students remains at $20,500 per year, but now subject to a $100,000 lifetime maximum (excluding undergraduate borrowing)</a:t>
            </a:r>
          </a:p>
          <a:p>
            <a:pPr marL="948688" lvl="1" indent="-285750" fontAlgn="t" hangingPunct="0">
              <a:lnSpc>
                <a:spcPct val="100000"/>
              </a:lnSpc>
              <a:spcBef>
                <a:spcPts val="0"/>
              </a:spcBef>
              <a:buSzTx/>
              <a:buFont typeface="Arial" panose="020B0604020202020204" pitchFamily="34" charset="0"/>
              <a:buChar char="•"/>
              <a:defRPr/>
            </a:pPr>
            <a:endParaRPr lang="en-US" sz="1000">
              <a:solidFill>
                <a:srgbClr val="2E50A2"/>
              </a:solidFill>
              <a:latin typeface="Merriweather" pitchFamily="2" charset="77"/>
              <a:cs typeface="Calibri" panose="020F0502020204030204" pitchFamily="34" charset="0"/>
              <a:sym typeface="Calibri"/>
            </a:endParaRPr>
          </a:p>
          <a:p>
            <a:pPr marL="948688" lvl="1" indent="-285750" fontAlgn="t" hangingPunct="0">
              <a:lnSpc>
                <a:spcPct val="100000"/>
              </a:lnSpc>
              <a:spcBef>
                <a:spcPts val="0"/>
              </a:spcBef>
              <a:buSzTx/>
              <a:buFont typeface="Arial" panose="020B0604020202020204" pitchFamily="34" charset="0"/>
              <a:buChar char="•"/>
              <a:defRPr/>
            </a:pPr>
            <a:r>
              <a:rPr lang="en-US" sz="1600" kern="0">
                <a:solidFill>
                  <a:srgbClr val="2E50A2"/>
                </a:solidFill>
                <a:latin typeface="Merriweather" pitchFamily="2" charset="77"/>
                <a:cs typeface="Calibri" panose="020F0502020204030204" pitchFamily="34" charset="0"/>
                <a:sym typeface="Calibri"/>
              </a:rPr>
              <a:t>Grad PLUS Loans are currently available in amounts up to the published Cost of Attendance ("COA") less other available aid</a:t>
            </a:r>
            <a:endParaRPr lang="en-US" sz="1600">
              <a:solidFill>
                <a:srgbClr val="2E50A2"/>
              </a:solidFill>
              <a:latin typeface="Merriweather" pitchFamily="2" charset="77"/>
              <a:cs typeface="Calibri" panose="020F0502020204030204" pitchFamily="34" charset="0"/>
            </a:endParaRPr>
          </a:p>
          <a:p>
            <a:pPr marL="948688" lvl="1" indent="-285750" fontAlgn="t">
              <a:lnSpc>
                <a:spcPct val="100000"/>
              </a:lnSpc>
              <a:spcBef>
                <a:spcPts val="0"/>
              </a:spcBef>
              <a:buFont typeface="Arial" panose="020B0604020202020204" pitchFamily="34" charset="0"/>
              <a:buChar char="•"/>
            </a:pPr>
            <a:endParaRPr lang="en-US" sz="1600">
              <a:solidFill>
                <a:srgbClr val="2E50A2"/>
              </a:solidFill>
              <a:latin typeface="Merriweather" pitchFamily="2" charset="77"/>
              <a:cs typeface="Calibri" panose="020F0502020204030204" pitchFamily="34" charset="0"/>
            </a:endParaRPr>
          </a:p>
          <a:p>
            <a:pPr>
              <a:lnSpc>
                <a:spcPct val="100000"/>
              </a:lnSpc>
            </a:pPr>
            <a:endParaRPr lang="en-US" sz="2400">
              <a:solidFill>
                <a:srgbClr val="2E50A2"/>
              </a:solidFill>
              <a:latin typeface="Merriweather" pitchFamily="2" charset="77"/>
              <a:cs typeface="Calibri" panose="020F0502020204030204" pitchFamily="34" charset="0"/>
            </a:endParaRPr>
          </a:p>
        </p:txBody>
      </p:sp>
      <p:sp>
        <p:nvSpPr>
          <p:cNvPr id="5" name="Title 1">
            <a:extLst>
              <a:ext uri="{FF2B5EF4-FFF2-40B4-BE49-F238E27FC236}">
                <a16:creationId xmlns:a16="http://schemas.microsoft.com/office/drawing/2014/main" id="{F3C5F597-89CD-4AA6-50EE-561ADCD07687}"/>
              </a:ext>
            </a:extLst>
          </p:cNvPr>
          <p:cNvSpPr txBox="1">
            <a:spLocks/>
          </p:cNvSpPr>
          <p:nvPr/>
        </p:nvSpPr>
        <p:spPr>
          <a:xfrm>
            <a:off x="141286" y="0"/>
            <a:ext cx="10515600" cy="10940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erriweather" pitchFamily="2" charset="77"/>
                <a:ea typeface="+mj-ea"/>
                <a:cs typeface="+mj-cs"/>
              </a:defRPr>
            </a:lvl1pPr>
          </a:lstStyle>
          <a:p>
            <a:r>
              <a:rPr lang="en-US"/>
              <a:t>One Big Beautiful Bill</a:t>
            </a:r>
          </a:p>
        </p:txBody>
      </p:sp>
    </p:spTree>
    <p:extLst>
      <p:ext uri="{BB962C8B-B14F-4D97-AF65-F5344CB8AC3E}">
        <p14:creationId xmlns:p14="http://schemas.microsoft.com/office/powerpoint/2010/main" val="11236996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E82E3-9566-3FBC-2773-21C1EC4EE6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EF40AA-54B6-4108-5429-E9325A951348}"/>
              </a:ext>
            </a:extLst>
          </p:cNvPr>
          <p:cNvSpPr>
            <a:spLocks noGrp="1"/>
          </p:cNvSpPr>
          <p:nvPr>
            <p:ph type="title"/>
          </p:nvPr>
        </p:nvSpPr>
        <p:spPr/>
        <p:txBody>
          <a:bodyPr>
            <a:noAutofit/>
          </a:bodyPr>
          <a:lstStyle/>
          <a:p>
            <a:r>
              <a:rPr lang="en-US" sz="3600"/>
              <a:t>Student Loan Repayment – As of Today</a:t>
            </a:r>
          </a:p>
        </p:txBody>
      </p:sp>
      <p:sp>
        <p:nvSpPr>
          <p:cNvPr id="4" name="Content Placeholder 3">
            <a:extLst>
              <a:ext uri="{FF2B5EF4-FFF2-40B4-BE49-F238E27FC236}">
                <a16:creationId xmlns:a16="http://schemas.microsoft.com/office/drawing/2014/main" id="{FAA72133-6FF2-2711-7ED6-603F8762B8D1}"/>
              </a:ext>
            </a:extLst>
          </p:cNvPr>
          <p:cNvSpPr>
            <a:spLocks noGrp="1"/>
          </p:cNvSpPr>
          <p:nvPr>
            <p:ph idx="1"/>
          </p:nvPr>
        </p:nvSpPr>
        <p:spPr>
          <a:xfrm>
            <a:off x="287282" y="4318206"/>
            <a:ext cx="11764393" cy="2237578"/>
          </a:xfrm>
        </p:spPr>
        <p:txBody>
          <a:bodyPr>
            <a:noAutofit/>
          </a:bodyPr>
          <a:lstStyle/>
          <a:p>
            <a:pPr marL="0" indent="0">
              <a:buNone/>
            </a:pPr>
            <a:r>
              <a:rPr lang="en-US"/>
              <a:t>Student Loan Repayment Plans:</a:t>
            </a:r>
          </a:p>
          <a:p>
            <a:pPr marL="1143000" lvl="1" indent="-457200">
              <a:spcBef>
                <a:spcPts val="1200"/>
              </a:spcBef>
              <a:spcAft>
                <a:spcPts val="800"/>
              </a:spcAft>
              <a:buFont typeface="Wingdings" pitchFamily="2" charset="2"/>
              <a:buChar char="q"/>
            </a:pPr>
            <a:r>
              <a:rPr lang="en-US" sz="2800">
                <a:solidFill>
                  <a:prstClr val="black"/>
                </a:solidFill>
                <a:latin typeface="Calibri" panose="020F0502020204030204"/>
                <a:cs typeface="+mn-cs"/>
              </a:rPr>
              <a:t>SAVE</a:t>
            </a:r>
          </a:p>
          <a:p>
            <a:pPr marL="914400" lvl="1">
              <a:spcAft>
                <a:spcPts val="800"/>
              </a:spcAft>
            </a:pPr>
            <a:endParaRPr lang="en-US" sz="700"/>
          </a:p>
          <a:p>
            <a:pPr marL="502920" lvl="1" indent="0">
              <a:spcAft>
                <a:spcPts val="800"/>
              </a:spcAft>
              <a:buNone/>
            </a:pPr>
            <a:r>
              <a:rPr lang="en-US" sz="2400" i="1">
                <a:solidFill>
                  <a:srgbClr val="FE7B1A"/>
                </a:solidFill>
              </a:rPr>
              <a:t>After 7/1/26 those who borrow will only have RAP and a tweaked Standard Repayment</a:t>
            </a:r>
          </a:p>
          <a:p>
            <a:pPr marL="502920" lvl="1" indent="0">
              <a:spcAft>
                <a:spcPts val="800"/>
              </a:spcAft>
              <a:buNone/>
            </a:pPr>
            <a:endParaRPr lang="en-US"/>
          </a:p>
          <a:p>
            <a:pPr marL="914400" lvl="1">
              <a:spcAft>
                <a:spcPts val="800"/>
              </a:spcAft>
            </a:pPr>
            <a:endParaRPr lang="en-US"/>
          </a:p>
        </p:txBody>
      </p:sp>
      <p:pic>
        <p:nvPicPr>
          <p:cNvPr id="7" name="Picture 6" descr="A screenshot of a website&#10;&#10;AI-generated content may be incorrect.">
            <a:extLst>
              <a:ext uri="{FF2B5EF4-FFF2-40B4-BE49-F238E27FC236}">
                <a16:creationId xmlns:a16="http://schemas.microsoft.com/office/drawing/2014/main" id="{CB282384-2F07-1588-0934-690E320CFB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13415" y="1274331"/>
            <a:ext cx="9404604" cy="2523648"/>
          </a:xfrm>
          <a:prstGeom prst="rect">
            <a:avLst/>
          </a:prstGeom>
          <a:ln>
            <a:solidFill>
              <a:schemeClr val="accent6">
                <a:lumMod val="50000"/>
              </a:schemeClr>
            </a:solidFill>
          </a:ln>
        </p:spPr>
      </p:pic>
      <p:sp>
        <p:nvSpPr>
          <p:cNvPr id="12" name="TextBox 11">
            <a:extLst>
              <a:ext uri="{FF2B5EF4-FFF2-40B4-BE49-F238E27FC236}">
                <a16:creationId xmlns:a16="http://schemas.microsoft.com/office/drawing/2014/main" id="{86DCBBC3-175C-6B5B-311E-EAE05294DF11}"/>
              </a:ext>
            </a:extLst>
          </p:cNvPr>
          <p:cNvSpPr txBox="1"/>
          <p:nvPr/>
        </p:nvSpPr>
        <p:spPr>
          <a:xfrm>
            <a:off x="2371592" y="4947633"/>
            <a:ext cx="2005012" cy="480131"/>
          </a:xfrm>
          <a:prstGeom prst="rect">
            <a:avLst/>
          </a:prstGeom>
          <a:noFill/>
        </p:spPr>
        <p:txBody>
          <a:bodyPr wrap="square">
            <a:spAutoFit/>
          </a:bodyPr>
          <a:lstStyle/>
          <a:p>
            <a:pPr marL="960120" marR="0" lvl="1" indent="-457200" algn="l" defTabSz="914400" rtl="0" eaLnBrk="1" fontAlgn="auto" latinLnBrk="0" hangingPunct="1">
              <a:lnSpc>
                <a:spcPct val="90000"/>
              </a:lnSpc>
              <a:spcBef>
                <a:spcPts val="500"/>
              </a:spcBef>
              <a:spcAft>
                <a:spcPts val="800"/>
              </a:spcAft>
              <a:buClr>
                <a:srgbClr val="604878">
                  <a:lumMod val="75000"/>
                </a:srgbClr>
              </a:buClr>
              <a:buSzPct val="90000"/>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ICR</a:t>
            </a:r>
          </a:p>
        </p:txBody>
      </p:sp>
      <p:sp>
        <p:nvSpPr>
          <p:cNvPr id="13" name="TextBox 12">
            <a:extLst>
              <a:ext uri="{FF2B5EF4-FFF2-40B4-BE49-F238E27FC236}">
                <a16:creationId xmlns:a16="http://schemas.microsoft.com/office/drawing/2014/main" id="{6B9E8879-EAA5-FD0A-6909-3406435DD8A6}"/>
              </a:ext>
            </a:extLst>
          </p:cNvPr>
          <p:cNvSpPr txBox="1"/>
          <p:nvPr/>
        </p:nvSpPr>
        <p:spPr>
          <a:xfrm>
            <a:off x="4362056" y="4972825"/>
            <a:ext cx="2005012" cy="480131"/>
          </a:xfrm>
          <a:prstGeom prst="rect">
            <a:avLst/>
          </a:prstGeom>
          <a:noFill/>
        </p:spPr>
        <p:txBody>
          <a:bodyPr wrap="square">
            <a:spAutoFit/>
          </a:bodyPr>
          <a:lstStyle/>
          <a:p>
            <a:pPr marL="960120" marR="0" lvl="1" indent="-457200" algn="l" defTabSz="914400" rtl="0" eaLnBrk="1" fontAlgn="auto" latinLnBrk="0" hangingPunct="1">
              <a:lnSpc>
                <a:spcPct val="90000"/>
              </a:lnSpc>
              <a:spcBef>
                <a:spcPts val="500"/>
              </a:spcBef>
              <a:spcAft>
                <a:spcPts val="800"/>
              </a:spcAft>
              <a:buClr>
                <a:srgbClr val="604878">
                  <a:lumMod val="75000"/>
                </a:srgbClr>
              </a:buClr>
              <a:buSzPct val="90000"/>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IBR</a:t>
            </a:r>
          </a:p>
        </p:txBody>
      </p:sp>
      <p:sp>
        <p:nvSpPr>
          <p:cNvPr id="15" name="TextBox 14">
            <a:extLst>
              <a:ext uri="{FF2B5EF4-FFF2-40B4-BE49-F238E27FC236}">
                <a16:creationId xmlns:a16="http://schemas.microsoft.com/office/drawing/2014/main" id="{4CDF8BBA-F98D-46CD-4B6C-410A354688FE}"/>
              </a:ext>
            </a:extLst>
          </p:cNvPr>
          <p:cNvSpPr txBox="1"/>
          <p:nvPr/>
        </p:nvSpPr>
        <p:spPr>
          <a:xfrm>
            <a:off x="6352519" y="4967283"/>
            <a:ext cx="2005012" cy="480131"/>
          </a:xfrm>
          <a:prstGeom prst="rect">
            <a:avLst/>
          </a:prstGeom>
          <a:noFill/>
        </p:spPr>
        <p:txBody>
          <a:bodyPr wrap="square">
            <a:spAutoFit/>
          </a:bodyPr>
          <a:lstStyle/>
          <a:p>
            <a:pPr marL="960120" marR="0" lvl="1" indent="-457200" algn="l" defTabSz="914400" rtl="0" eaLnBrk="1" fontAlgn="auto" latinLnBrk="0" hangingPunct="1">
              <a:lnSpc>
                <a:spcPct val="90000"/>
              </a:lnSpc>
              <a:spcBef>
                <a:spcPts val="500"/>
              </a:spcBef>
              <a:spcAft>
                <a:spcPts val="800"/>
              </a:spcAft>
              <a:buClr>
                <a:srgbClr val="604878">
                  <a:lumMod val="75000"/>
                </a:srgbClr>
              </a:buClr>
              <a:buSzPct val="90000"/>
              <a:buFont typeface="Wingdings" pitchFamily="2" charset="2"/>
              <a:buChar char="q"/>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RAP</a:t>
            </a:r>
          </a:p>
        </p:txBody>
      </p:sp>
    </p:spTree>
    <p:extLst>
      <p:ext uri="{BB962C8B-B14F-4D97-AF65-F5344CB8AC3E}">
        <p14:creationId xmlns:p14="http://schemas.microsoft.com/office/powerpoint/2010/main" val="38225844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2A648-8EDD-A4D2-CA3B-97D7EAAF1F98}"/>
              </a:ext>
            </a:extLst>
          </p:cNvPr>
          <p:cNvSpPr>
            <a:spLocks noGrp="1"/>
          </p:cNvSpPr>
          <p:nvPr>
            <p:ph type="title"/>
          </p:nvPr>
        </p:nvSpPr>
        <p:spPr/>
        <p:txBody>
          <a:bodyPr/>
          <a:lstStyle/>
          <a:p>
            <a:r>
              <a:rPr lang="en-US"/>
              <a:t>Repayment Plans</a:t>
            </a:r>
          </a:p>
        </p:txBody>
      </p:sp>
      <p:sp>
        <p:nvSpPr>
          <p:cNvPr id="4" name="Content Placeholder 3">
            <a:extLst>
              <a:ext uri="{FF2B5EF4-FFF2-40B4-BE49-F238E27FC236}">
                <a16:creationId xmlns:a16="http://schemas.microsoft.com/office/drawing/2014/main" id="{5F8CB2FD-DA94-E0A4-80A6-7685B7C696AB}"/>
              </a:ext>
            </a:extLst>
          </p:cNvPr>
          <p:cNvSpPr>
            <a:spLocks noGrp="1"/>
          </p:cNvSpPr>
          <p:nvPr>
            <p:ph idx="1"/>
          </p:nvPr>
        </p:nvSpPr>
        <p:spPr>
          <a:xfrm>
            <a:off x="3212875" y="1487084"/>
            <a:ext cx="8565837" cy="2728455"/>
          </a:xfrm>
        </p:spPr>
        <p:txBody>
          <a:bodyPr>
            <a:noAutofit/>
          </a:bodyPr>
          <a:lstStyle/>
          <a:p>
            <a:r>
              <a:rPr lang="en-US" sz="3600"/>
              <a:t>SAVE Plan – Now Unavailable</a:t>
            </a:r>
            <a:endParaRPr lang="en-US" sz="1000"/>
          </a:p>
          <a:p>
            <a:pPr marL="914400" lvl="1"/>
            <a:r>
              <a:rPr lang="en-US"/>
              <a:t>Those that enrolled are in forbearance</a:t>
            </a:r>
            <a:endParaRPr lang="en-US" sz="1000"/>
          </a:p>
          <a:p>
            <a:pPr marL="914400" lvl="1"/>
            <a:r>
              <a:rPr lang="en-US"/>
              <a:t>Congress repealed it</a:t>
            </a:r>
            <a:endParaRPr lang="en-US" sz="1000"/>
          </a:p>
          <a:p>
            <a:pPr marL="914400" lvl="1"/>
            <a:r>
              <a:rPr lang="en-US"/>
              <a:t>Interest started being charged again as of </a:t>
            </a:r>
            <a:br>
              <a:rPr lang="en-US"/>
            </a:br>
            <a:r>
              <a:rPr lang="en-US"/>
              <a:t>August 1 for those in payment pause</a:t>
            </a:r>
          </a:p>
        </p:txBody>
      </p:sp>
      <p:sp>
        <p:nvSpPr>
          <p:cNvPr id="3" name="Content Placeholder 3">
            <a:extLst>
              <a:ext uri="{FF2B5EF4-FFF2-40B4-BE49-F238E27FC236}">
                <a16:creationId xmlns:a16="http://schemas.microsoft.com/office/drawing/2014/main" id="{3EBE50DC-8052-B89B-BD51-7035EDCD0B9B}"/>
              </a:ext>
            </a:extLst>
          </p:cNvPr>
          <p:cNvSpPr txBox="1">
            <a:spLocks/>
          </p:cNvSpPr>
          <p:nvPr/>
        </p:nvSpPr>
        <p:spPr>
          <a:xfrm>
            <a:off x="287282" y="4391089"/>
            <a:ext cx="8077229" cy="2330102"/>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buFont typeface="Arial" panose="020B0604020202020204" pitchFamily="34" charset="0"/>
              <a:buChar char="•"/>
              <a:defRPr sz="2800" b="1" kern="1200">
                <a:solidFill>
                  <a:srgbClr val="2E50A2"/>
                </a:solidFill>
                <a:latin typeface="Merriweather" pitchFamily="2" charset="77"/>
                <a:ea typeface="+mn-ea"/>
                <a:cs typeface="Calibri" panose="020F0502020204030204" pitchFamily="34" charset="0"/>
              </a:defRPr>
            </a:lvl1pPr>
            <a:lvl2pPr marL="685800" indent="-228600" algn="l" defTabSz="914400" rtl="0" eaLnBrk="1" latinLnBrk="0" hangingPunct="1">
              <a:lnSpc>
                <a:spcPct val="100000"/>
              </a:lnSpc>
              <a:spcBef>
                <a:spcPts val="600"/>
              </a:spcBef>
              <a:buFont typeface="Arial" panose="020B0604020202020204" pitchFamily="34" charset="0"/>
              <a:buChar char="•"/>
              <a:defRPr sz="2400" kern="1200">
                <a:solidFill>
                  <a:srgbClr val="2E50A2"/>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00000"/>
              </a:lnSpc>
              <a:spcBef>
                <a:spcPts val="600"/>
              </a:spcBef>
              <a:buFont typeface="Arial" panose="020B0604020202020204" pitchFamily="34" charset="0"/>
              <a:buChar char="•"/>
              <a:defRPr sz="2000" kern="1200">
                <a:solidFill>
                  <a:srgbClr val="2E50A2"/>
                </a:solidFill>
                <a:latin typeface="Calibri" panose="020F0502020204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2E50A2"/>
                </a:solidFill>
                <a:latin typeface="Merriweather" pitchFamily="2" charset="77"/>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rgbClr val="2E50A2"/>
                </a:solidFill>
                <a:latin typeface="Merriweather" pitchFamily="2" charset="77"/>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a:t>Income Contingent Repayment Plan (ICR) Plan</a:t>
            </a:r>
            <a:endParaRPr lang="en-US" sz="1200"/>
          </a:p>
          <a:p>
            <a:pPr marL="914400" lvl="1"/>
            <a:r>
              <a:rPr lang="en-US"/>
              <a:t>No longer concludes in forgiveness, same for PAYE</a:t>
            </a:r>
            <a:endParaRPr lang="en-US" sz="1200"/>
          </a:p>
          <a:p>
            <a:pPr marL="914400" lvl="1"/>
            <a:r>
              <a:rPr lang="en-US"/>
              <a:t>These plans phased out as of 7/1/28</a:t>
            </a:r>
          </a:p>
          <a:p>
            <a:pPr marL="502920" lvl="1" indent="0">
              <a:buFont typeface="Arial" panose="020B0604020202020204" pitchFamily="34" charset="0"/>
              <a:buNone/>
            </a:pPr>
            <a:endParaRPr lang="en-US" sz="1600"/>
          </a:p>
        </p:txBody>
      </p:sp>
      <p:pic>
        <p:nvPicPr>
          <p:cNvPr id="8" name="Picture 7" descr="A close-up of a paper with a pen and a clip&#10;&#10;AI-generated content may be incorrect.">
            <a:extLst>
              <a:ext uri="{FF2B5EF4-FFF2-40B4-BE49-F238E27FC236}">
                <a16:creationId xmlns:a16="http://schemas.microsoft.com/office/drawing/2014/main" id="{A6082458-CC31-06AD-4EFC-8600A2D870DA}"/>
              </a:ext>
            </a:extLst>
          </p:cNvPr>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a:xfrm>
            <a:off x="8515872" y="4391089"/>
            <a:ext cx="3146005" cy="2299416"/>
          </a:xfrm>
          <a:prstGeom prst="roundRect">
            <a:avLst>
              <a:gd name="adj" fmla="val 5892"/>
            </a:avLst>
          </a:prstGeom>
        </p:spPr>
      </p:pic>
      <p:pic>
        <p:nvPicPr>
          <p:cNvPr id="10" name="Picture 9" descr="A blue and white text on a blue background&#10;&#10;AI-generated content may be incorrect.">
            <a:extLst>
              <a:ext uri="{FF2B5EF4-FFF2-40B4-BE49-F238E27FC236}">
                <a16:creationId xmlns:a16="http://schemas.microsoft.com/office/drawing/2014/main" id="{0D206EF3-2432-E892-5E02-5D5E75D615D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514" y="1518804"/>
            <a:ext cx="2430780" cy="2416810"/>
          </a:xfrm>
          <a:prstGeom prst="rect">
            <a:avLst/>
          </a:prstGeom>
        </p:spPr>
      </p:pic>
      <p:sp>
        <p:nvSpPr>
          <p:cNvPr id="11" name="Rounded Rectangle 10">
            <a:extLst>
              <a:ext uri="{FF2B5EF4-FFF2-40B4-BE49-F238E27FC236}">
                <a16:creationId xmlns:a16="http://schemas.microsoft.com/office/drawing/2014/main" id="{FE7DB0E2-087A-E0E7-FB53-A0662F07266B}"/>
              </a:ext>
            </a:extLst>
          </p:cNvPr>
          <p:cNvSpPr/>
          <p:nvPr/>
        </p:nvSpPr>
        <p:spPr>
          <a:xfrm>
            <a:off x="1414402" y="2075853"/>
            <a:ext cx="687003" cy="240262"/>
          </a:xfrm>
          <a:prstGeom prst="roundRect">
            <a:avLst>
              <a:gd name="adj" fmla="val 39000"/>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09225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E73A3-2061-1023-A741-7E590F83F004}"/>
              </a:ext>
            </a:extLst>
          </p:cNvPr>
          <p:cNvSpPr>
            <a:spLocks noGrp="1"/>
          </p:cNvSpPr>
          <p:nvPr>
            <p:ph type="title"/>
          </p:nvPr>
        </p:nvSpPr>
        <p:spPr>
          <a:xfrm>
            <a:off x="334282" y="2296886"/>
            <a:ext cx="11523436" cy="1703387"/>
          </a:xfrm>
        </p:spPr>
        <p:txBody>
          <a:bodyPr>
            <a:normAutofit fontScale="90000"/>
          </a:bodyPr>
          <a:lstStyle/>
          <a:p>
            <a:pPr>
              <a:lnSpc>
                <a:spcPct val="100000"/>
              </a:lnSpc>
            </a:pPr>
            <a:r>
              <a:rPr lang="en-US"/>
              <a:t>Supporting Students:</a:t>
            </a:r>
            <a:br>
              <a:rPr lang="en-US"/>
            </a:br>
            <a:r>
              <a:rPr lang="en-US"/>
              <a:t>Best Practices</a:t>
            </a:r>
          </a:p>
        </p:txBody>
      </p:sp>
    </p:spTree>
    <p:extLst>
      <p:ext uri="{BB962C8B-B14F-4D97-AF65-F5344CB8AC3E}">
        <p14:creationId xmlns:p14="http://schemas.microsoft.com/office/powerpoint/2010/main" val="1753589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90872-5A05-DE97-99E4-26BA2A18E3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6BDA7-D84C-7AB3-F871-3AE1496DE66D}"/>
              </a:ext>
            </a:extLst>
          </p:cNvPr>
          <p:cNvSpPr>
            <a:spLocks noGrp="1"/>
          </p:cNvSpPr>
          <p:nvPr>
            <p:ph type="title"/>
          </p:nvPr>
        </p:nvSpPr>
        <p:spPr/>
        <p:txBody>
          <a:bodyPr/>
          <a:lstStyle/>
          <a:p>
            <a:r>
              <a:rPr lang="en-US"/>
              <a:t>Repayment Plans</a:t>
            </a:r>
          </a:p>
        </p:txBody>
      </p:sp>
      <p:sp>
        <p:nvSpPr>
          <p:cNvPr id="4" name="Content Placeholder 3">
            <a:extLst>
              <a:ext uri="{FF2B5EF4-FFF2-40B4-BE49-F238E27FC236}">
                <a16:creationId xmlns:a16="http://schemas.microsoft.com/office/drawing/2014/main" id="{35EB424D-4844-8484-38EC-05938E5CCF94}"/>
              </a:ext>
            </a:extLst>
          </p:cNvPr>
          <p:cNvSpPr>
            <a:spLocks noGrp="1"/>
          </p:cNvSpPr>
          <p:nvPr>
            <p:ph idx="1"/>
          </p:nvPr>
        </p:nvSpPr>
        <p:spPr/>
        <p:txBody>
          <a:bodyPr>
            <a:noAutofit/>
          </a:bodyPr>
          <a:lstStyle/>
          <a:p>
            <a:pPr marL="502920" lvl="1" indent="0">
              <a:buNone/>
            </a:pPr>
            <a:endParaRPr lang="en-US" sz="1800"/>
          </a:p>
          <a:p>
            <a:pPr marL="640080"/>
            <a:r>
              <a:rPr lang="en-US" sz="3200"/>
              <a:t>Income Based Repayment (IBR) Plan – IS available</a:t>
            </a:r>
          </a:p>
          <a:p>
            <a:pPr marL="640080"/>
            <a:endParaRPr lang="en-US" sz="600"/>
          </a:p>
          <a:p>
            <a:pPr marL="914400" lvl="1"/>
            <a:r>
              <a:rPr lang="en-US" sz="2800"/>
              <a:t>Terms are 10% of discretionary income (15% for some older loans)</a:t>
            </a:r>
          </a:p>
          <a:p>
            <a:pPr marL="914400" lvl="1"/>
            <a:endParaRPr lang="en-US" sz="1050"/>
          </a:p>
          <a:p>
            <a:pPr marL="914400" lvl="1"/>
            <a:r>
              <a:rPr lang="en-US" sz="2800"/>
              <a:t>Forgiveness may come after 20 or 25 years</a:t>
            </a:r>
          </a:p>
          <a:p>
            <a:pPr marL="1371600" lvl="2"/>
            <a:r>
              <a:rPr lang="en-US" sz="2400"/>
              <a:t>IBR loan discharge paused during SAVE court decisions</a:t>
            </a:r>
          </a:p>
          <a:p>
            <a:pPr marL="1371600" lvl="2"/>
            <a:r>
              <a:rPr lang="en-US" sz="2400"/>
              <a:t>ED working on updating eligible payment counts</a:t>
            </a:r>
          </a:p>
          <a:p>
            <a:pPr marL="1371600" lvl="2"/>
            <a:endParaRPr lang="en-US" sz="1050"/>
          </a:p>
          <a:p>
            <a:pPr marL="914400" lvl="1"/>
            <a:r>
              <a:rPr lang="en-US" sz="2800"/>
              <a:t>Requirement to prove “partial financial hardship” to get into loan plan, now removed!</a:t>
            </a:r>
          </a:p>
          <a:p>
            <a:pPr marL="1371600" lvl="2"/>
            <a:r>
              <a:rPr lang="en-US" sz="2400"/>
              <a:t>For now, borrowers still being rejected due to their income</a:t>
            </a:r>
          </a:p>
          <a:p>
            <a:pPr marL="1371600" lvl="2"/>
            <a:endParaRPr lang="en-US" sz="2400"/>
          </a:p>
        </p:txBody>
      </p:sp>
    </p:spTree>
    <p:extLst>
      <p:ext uri="{BB962C8B-B14F-4D97-AF65-F5344CB8AC3E}">
        <p14:creationId xmlns:p14="http://schemas.microsoft.com/office/powerpoint/2010/main" val="1321755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E6C52-7650-AD80-DEF0-F432E2449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9C99E1-B132-FD41-1AFE-1E0AD8BA3C73}"/>
              </a:ext>
            </a:extLst>
          </p:cNvPr>
          <p:cNvSpPr>
            <a:spLocks noGrp="1"/>
          </p:cNvSpPr>
          <p:nvPr>
            <p:ph type="title"/>
          </p:nvPr>
        </p:nvSpPr>
        <p:spPr/>
        <p:txBody>
          <a:bodyPr/>
          <a:lstStyle/>
          <a:p>
            <a:r>
              <a:rPr lang="en-US"/>
              <a:t>Repayment Plans</a:t>
            </a:r>
          </a:p>
        </p:txBody>
      </p:sp>
      <p:sp>
        <p:nvSpPr>
          <p:cNvPr id="4" name="Content Placeholder 3">
            <a:extLst>
              <a:ext uri="{FF2B5EF4-FFF2-40B4-BE49-F238E27FC236}">
                <a16:creationId xmlns:a16="http://schemas.microsoft.com/office/drawing/2014/main" id="{89B7952D-93B0-1FDB-3F6B-412657CE3A9B}"/>
              </a:ext>
            </a:extLst>
          </p:cNvPr>
          <p:cNvSpPr>
            <a:spLocks noGrp="1"/>
          </p:cNvSpPr>
          <p:nvPr>
            <p:ph idx="1"/>
          </p:nvPr>
        </p:nvSpPr>
        <p:spPr/>
        <p:txBody>
          <a:bodyPr>
            <a:noAutofit/>
          </a:bodyPr>
          <a:lstStyle/>
          <a:p>
            <a:pPr marL="502920" lvl="1" indent="0">
              <a:buNone/>
            </a:pPr>
            <a:endParaRPr lang="en-US" sz="2000"/>
          </a:p>
          <a:p>
            <a:pPr marL="640080"/>
            <a:r>
              <a:rPr lang="en-US" sz="3600"/>
              <a:t>Repayment Assistance (RAP) Plan</a:t>
            </a:r>
          </a:p>
          <a:p>
            <a:pPr marL="914400" lvl="1"/>
            <a:endParaRPr lang="en-US" sz="1100"/>
          </a:p>
          <a:p>
            <a:pPr marL="914400" lvl="1"/>
            <a:r>
              <a:rPr lang="en-US" sz="2800"/>
              <a:t>Will be available as of 7/1/26</a:t>
            </a:r>
          </a:p>
          <a:p>
            <a:pPr marL="640080"/>
            <a:endParaRPr lang="en-US" sz="600"/>
          </a:p>
          <a:p>
            <a:pPr marL="914400" lvl="1"/>
            <a:r>
              <a:rPr lang="en-US" sz="2800"/>
              <a:t>Based on AGI (Pay 1% to 10%)</a:t>
            </a:r>
          </a:p>
          <a:p>
            <a:pPr marL="914400" lvl="1"/>
            <a:endParaRPr lang="en-US" sz="1050"/>
          </a:p>
          <a:p>
            <a:pPr marL="914400" lvl="1"/>
            <a:r>
              <a:rPr lang="en-US" sz="2800"/>
              <a:t>$10 / month minimum</a:t>
            </a:r>
          </a:p>
          <a:p>
            <a:pPr marL="1371600" lvl="2"/>
            <a:endParaRPr lang="en-US" sz="1050"/>
          </a:p>
          <a:p>
            <a:pPr marL="914400" lvl="1"/>
            <a:r>
              <a:rPr lang="en-US" sz="2800"/>
              <a:t>Forgiveness after 30 years</a:t>
            </a:r>
          </a:p>
        </p:txBody>
      </p:sp>
      <p:pic>
        <p:nvPicPr>
          <p:cNvPr id="3" name="Picture 2" descr="A person sitting on a couch looking at a calculator&#10;&#10;AI-generated content may be incorrect.">
            <a:extLst>
              <a:ext uri="{FF2B5EF4-FFF2-40B4-BE49-F238E27FC236}">
                <a16:creationId xmlns:a16="http://schemas.microsoft.com/office/drawing/2014/main" id="{AC191FA5-DF9B-542E-4C37-51F712A0432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77706" y="2648009"/>
            <a:ext cx="5308654" cy="3537315"/>
          </a:xfrm>
          <a:prstGeom prst="roundRect">
            <a:avLst>
              <a:gd name="adj" fmla="val 6840"/>
            </a:avLst>
          </a:prstGeom>
        </p:spPr>
      </p:pic>
    </p:spTree>
    <p:extLst>
      <p:ext uri="{BB962C8B-B14F-4D97-AF65-F5344CB8AC3E}">
        <p14:creationId xmlns:p14="http://schemas.microsoft.com/office/powerpoint/2010/main" val="2527440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988-522D-C2FE-4532-1F554202DFE4}"/>
              </a:ext>
            </a:extLst>
          </p:cNvPr>
          <p:cNvSpPr>
            <a:spLocks noGrp="1"/>
          </p:cNvSpPr>
          <p:nvPr>
            <p:ph type="title"/>
          </p:nvPr>
        </p:nvSpPr>
        <p:spPr/>
        <p:txBody>
          <a:bodyPr/>
          <a:lstStyle/>
          <a:p>
            <a:r>
              <a:rPr lang="en-US"/>
              <a:t>Public Service Loan Forgiveness</a:t>
            </a:r>
          </a:p>
        </p:txBody>
      </p:sp>
      <p:sp>
        <p:nvSpPr>
          <p:cNvPr id="3" name="Text Placeholder 2">
            <a:extLst>
              <a:ext uri="{FF2B5EF4-FFF2-40B4-BE49-F238E27FC236}">
                <a16:creationId xmlns:a16="http://schemas.microsoft.com/office/drawing/2014/main" id="{0568F4DA-DB1A-C2C9-7C12-51080BB1A291}"/>
              </a:ext>
            </a:extLst>
          </p:cNvPr>
          <p:cNvSpPr>
            <a:spLocks noGrp="1"/>
          </p:cNvSpPr>
          <p:nvPr>
            <p:ph idx="1"/>
          </p:nvPr>
        </p:nvSpPr>
        <p:spPr>
          <a:xfrm>
            <a:off x="217535" y="1505263"/>
            <a:ext cx="5575228" cy="5352737"/>
          </a:xfrm>
        </p:spPr>
        <p:txBody>
          <a:bodyPr>
            <a:normAutofit/>
          </a:bodyPr>
          <a:lstStyle/>
          <a:p>
            <a:pPr marL="0" indent="0">
              <a:lnSpc>
                <a:spcPts val="2683"/>
              </a:lnSpc>
              <a:buNone/>
            </a:pPr>
            <a:r>
              <a:rPr lang="en-US" b="1" spc="31">
                <a:solidFill>
                  <a:srgbClr val="2E50A2"/>
                </a:solidFill>
              </a:rPr>
              <a:t>Benefits</a:t>
            </a:r>
          </a:p>
          <a:p>
            <a:pPr marL="479520" lvl="1" indent="-304815">
              <a:spcBef>
                <a:spcPts val="667"/>
              </a:spcBef>
            </a:pPr>
            <a:r>
              <a:rPr lang="en-US" sz="2133" spc="31">
                <a:solidFill>
                  <a:srgbClr val="2E50A2"/>
                </a:solidFill>
              </a:rPr>
              <a:t>After 120 payments – remaining loan balance is forgiven</a:t>
            </a:r>
          </a:p>
          <a:p>
            <a:pPr marL="479520" lvl="1" indent="-304815">
              <a:spcBef>
                <a:spcPts val="667"/>
              </a:spcBef>
            </a:pPr>
            <a:r>
              <a:rPr lang="en-US" sz="2133" spc="31">
                <a:solidFill>
                  <a:srgbClr val="2E50A2"/>
                </a:solidFill>
              </a:rPr>
              <a:t>Amount forgiven isn’t counted as taxable income for borrower</a:t>
            </a:r>
          </a:p>
          <a:p>
            <a:pPr marL="479520" lvl="1" indent="-304815">
              <a:spcBef>
                <a:spcPts val="667"/>
              </a:spcBef>
            </a:pPr>
            <a:endParaRPr lang="en-US" sz="2133" spc="31">
              <a:solidFill>
                <a:srgbClr val="2E50A2"/>
              </a:solidFill>
            </a:endParaRPr>
          </a:p>
          <a:p>
            <a:pPr marL="0" indent="-101181">
              <a:spcBef>
                <a:spcPts val="2000"/>
              </a:spcBef>
              <a:buNone/>
            </a:pPr>
            <a:r>
              <a:rPr lang="en-US" b="1" spc="31">
                <a:solidFill>
                  <a:srgbClr val="2E50A2"/>
                </a:solidFill>
              </a:rPr>
              <a:t>PSLF Help Tool</a:t>
            </a:r>
          </a:p>
          <a:p>
            <a:pPr marL="331064" lvl="1" indent="-165532">
              <a:spcBef>
                <a:spcPts val="667"/>
              </a:spcBef>
              <a:buFont typeface="Arial"/>
              <a:buChar char="•"/>
            </a:pPr>
            <a:r>
              <a:rPr lang="en-US" sz="2133" spc="31">
                <a:solidFill>
                  <a:srgbClr val="2E50A2"/>
                </a:solidFill>
              </a:rPr>
              <a:t>Better understand the program &amp; what is needed to participate</a:t>
            </a:r>
          </a:p>
          <a:p>
            <a:pPr marL="331064" lvl="1" indent="-165532">
              <a:spcBef>
                <a:spcPts val="667"/>
              </a:spcBef>
              <a:buFont typeface="Arial"/>
              <a:buChar char="•"/>
            </a:pPr>
            <a:r>
              <a:rPr lang="en-US" sz="2133" spc="31">
                <a:solidFill>
                  <a:srgbClr val="2E50A2"/>
                </a:solidFill>
              </a:rPr>
              <a:t>Assesses if borrower works/worked for a qualified employer</a:t>
            </a:r>
          </a:p>
          <a:p>
            <a:endParaRPr lang="en-US" sz="2133"/>
          </a:p>
        </p:txBody>
      </p:sp>
      <p:pic>
        <p:nvPicPr>
          <p:cNvPr id="5" name="Picture 4" descr="Graphical user interface, text, application, email&#10;&#10;Description automatically generated">
            <a:extLst>
              <a:ext uri="{FF2B5EF4-FFF2-40B4-BE49-F238E27FC236}">
                <a16:creationId xmlns:a16="http://schemas.microsoft.com/office/drawing/2014/main" id="{1E7F2634-9011-4B4E-6976-DFE399B1C58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90749" y="2512448"/>
            <a:ext cx="5878465" cy="2794000"/>
          </a:xfrm>
          <a:prstGeom prst="rect">
            <a:avLst/>
          </a:prstGeom>
          <a:ln>
            <a:solidFill>
              <a:srgbClr val="442B6B"/>
            </a:solidFill>
          </a:ln>
        </p:spPr>
      </p:pic>
      <p:sp>
        <p:nvSpPr>
          <p:cNvPr id="7" name="TextBox 14">
            <a:extLst>
              <a:ext uri="{FF2B5EF4-FFF2-40B4-BE49-F238E27FC236}">
                <a16:creationId xmlns:a16="http://schemas.microsoft.com/office/drawing/2014/main" id="{1D0C6192-C504-B818-26F7-0B2DF72FCDDC}"/>
              </a:ext>
            </a:extLst>
          </p:cNvPr>
          <p:cNvSpPr txBox="1"/>
          <p:nvPr/>
        </p:nvSpPr>
        <p:spPr>
          <a:xfrm>
            <a:off x="7227793" y="5563631"/>
            <a:ext cx="3204378" cy="306366"/>
          </a:xfrm>
          <a:prstGeom prst="rect">
            <a:avLst/>
          </a:prstGeom>
        </p:spPr>
        <p:txBody>
          <a:bodyPr wrap="square" lIns="0" tIns="0" rIns="0" bIns="0" rtlCol="0" anchor="t">
            <a:spAutoFit/>
          </a:bodyPr>
          <a:lstStyle/>
          <a:p>
            <a:pPr algn="ctr">
              <a:lnSpc>
                <a:spcPts val="2167"/>
              </a:lnSpc>
              <a:spcBef>
                <a:spcPct val="0"/>
              </a:spcBef>
            </a:pPr>
            <a:r>
              <a:rPr lang="en-US" sz="2667" b="1" spc="33">
                <a:solidFill>
                  <a:srgbClr val="AD2954"/>
                </a:solidFill>
                <a:latin typeface="+mj-lt"/>
              </a:rPr>
              <a:t>studentaid.gov/pslf</a:t>
            </a:r>
          </a:p>
        </p:txBody>
      </p:sp>
    </p:spTree>
    <p:extLst>
      <p:ext uri="{BB962C8B-B14F-4D97-AF65-F5344CB8AC3E}">
        <p14:creationId xmlns:p14="http://schemas.microsoft.com/office/powerpoint/2010/main" val="3293745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988-522D-C2FE-4532-1F554202DFE4}"/>
              </a:ext>
            </a:extLst>
          </p:cNvPr>
          <p:cNvSpPr>
            <a:spLocks noGrp="1"/>
          </p:cNvSpPr>
          <p:nvPr>
            <p:ph type="title"/>
          </p:nvPr>
        </p:nvSpPr>
        <p:spPr/>
        <p:txBody>
          <a:bodyPr/>
          <a:lstStyle/>
          <a:p>
            <a:r>
              <a:rPr lang="en-US"/>
              <a:t>Understanding The Options</a:t>
            </a:r>
          </a:p>
        </p:txBody>
      </p:sp>
      <p:sp>
        <p:nvSpPr>
          <p:cNvPr id="3" name="Text Placeholder 2">
            <a:extLst>
              <a:ext uri="{FF2B5EF4-FFF2-40B4-BE49-F238E27FC236}">
                <a16:creationId xmlns:a16="http://schemas.microsoft.com/office/drawing/2014/main" id="{0568F4DA-DB1A-C2C9-7C12-51080BB1A291}"/>
              </a:ext>
            </a:extLst>
          </p:cNvPr>
          <p:cNvSpPr>
            <a:spLocks noGrp="1"/>
          </p:cNvSpPr>
          <p:nvPr>
            <p:ph idx="1"/>
          </p:nvPr>
        </p:nvSpPr>
        <p:spPr>
          <a:xfrm>
            <a:off x="287281" y="1532719"/>
            <a:ext cx="7911321" cy="5209044"/>
          </a:xfrm>
        </p:spPr>
        <p:txBody>
          <a:bodyPr>
            <a:normAutofit/>
          </a:bodyPr>
          <a:lstStyle/>
          <a:p>
            <a:pPr marL="0" indent="0">
              <a:lnSpc>
                <a:spcPts val="2683"/>
              </a:lnSpc>
              <a:buNone/>
            </a:pPr>
            <a:r>
              <a:rPr lang="en-US" sz="3600" b="1" spc="31">
                <a:solidFill>
                  <a:srgbClr val="2E50A2"/>
                </a:solidFill>
              </a:rPr>
              <a:t>Federal loan simulator can help</a:t>
            </a:r>
          </a:p>
          <a:p>
            <a:pPr marL="479520" lvl="1" indent="-304815">
              <a:spcBef>
                <a:spcPts val="667"/>
              </a:spcBef>
            </a:pPr>
            <a:endParaRPr lang="en-US" sz="700" spc="31">
              <a:solidFill>
                <a:srgbClr val="2E50A2"/>
              </a:solidFill>
            </a:endParaRPr>
          </a:p>
          <a:p>
            <a:pPr marL="479520" lvl="1" indent="-304815">
              <a:spcBef>
                <a:spcPts val="667"/>
              </a:spcBef>
            </a:pPr>
            <a:r>
              <a:rPr lang="en-US" sz="2800" spc="31">
                <a:solidFill>
                  <a:srgbClr val="2E50A2"/>
                </a:solidFill>
              </a:rPr>
              <a:t>Review the repayment plans a borrower may be </a:t>
            </a:r>
            <a:br>
              <a:rPr lang="en-US" sz="2800" spc="31">
                <a:solidFill>
                  <a:srgbClr val="2E50A2"/>
                </a:solidFill>
              </a:rPr>
            </a:br>
            <a:r>
              <a:rPr lang="en-US" sz="2800" spc="31">
                <a:solidFill>
                  <a:srgbClr val="2E50A2"/>
                </a:solidFill>
              </a:rPr>
              <a:t>eligible for</a:t>
            </a:r>
          </a:p>
          <a:p>
            <a:pPr marL="746233" lvl="2" indent="-304815">
              <a:spcBef>
                <a:spcPts val="667"/>
              </a:spcBef>
              <a:buFont typeface="Courier New" panose="02070309020205020404" pitchFamily="49" charset="0"/>
              <a:buChar char="o"/>
            </a:pPr>
            <a:r>
              <a:rPr lang="en-US" sz="2400" spc="31">
                <a:solidFill>
                  <a:srgbClr val="2E50A2"/>
                </a:solidFill>
              </a:rPr>
              <a:t>Getting ready to restart repayment</a:t>
            </a:r>
          </a:p>
          <a:p>
            <a:pPr marL="746233" lvl="2" indent="-304815">
              <a:spcBef>
                <a:spcPts val="667"/>
              </a:spcBef>
              <a:buFont typeface="Courier New" panose="02070309020205020404" pitchFamily="49" charset="0"/>
              <a:buChar char="o"/>
            </a:pPr>
            <a:r>
              <a:rPr lang="en-US" sz="2400" spc="31">
                <a:solidFill>
                  <a:srgbClr val="2E50A2"/>
                </a:solidFill>
              </a:rPr>
              <a:t>Struggling with payments</a:t>
            </a:r>
          </a:p>
          <a:p>
            <a:pPr marL="479520" lvl="1" indent="-304815">
              <a:spcBef>
                <a:spcPts val="1333"/>
              </a:spcBef>
            </a:pPr>
            <a:r>
              <a:rPr lang="en-US" sz="2800" spc="31">
                <a:solidFill>
                  <a:srgbClr val="2E50A2"/>
                </a:solidFill>
              </a:rPr>
              <a:t>Check out impact of suspending payments </a:t>
            </a:r>
            <a:br>
              <a:rPr lang="en-US" sz="2800" spc="31">
                <a:solidFill>
                  <a:srgbClr val="2E50A2"/>
                </a:solidFill>
              </a:rPr>
            </a:br>
            <a:r>
              <a:rPr lang="en-US" sz="2800" spc="31">
                <a:solidFill>
                  <a:srgbClr val="2E50A2"/>
                </a:solidFill>
              </a:rPr>
              <a:t>or paying extra</a:t>
            </a:r>
          </a:p>
          <a:p>
            <a:pPr marL="479520" lvl="1" indent="-304815">
              <a:spcBef>
                <a:spcPts val="1333"/>
              </a:spcBef>
            </a:pPr>
            <a:r>
              <a:rPr lang="en-US" sz="2800" spc="31">
                <a:solidFill>
                  <a:srgbClr val="2E50A2"/>
                </a:solidFill>
              </a:rPr>
              <a:t>Explore impact of borrowing more</a:t>
            </a:r>
          </a:p>
          <a:p>
            <a:endParaRPr lang="en-US" sz="2400"/>
          </a:p>
        </p:txBody>
      </p:sp>
      <p:pic>
        <p:nvPicPr>
          <p:cNvPr id="5" name="Picture 4" descr="Diagram, text&#10;&#10;Description automatically generated">
            <a:extLst>
              <a:ext uri="{FF2B5EF4-FFF2-40B4-BE49-F238E27FC236}">
                <a16:creationId xmlns:a16="http://schemas.microsoft.com/office/drawing/2014/main" id="{5E4EF0C3-1E50-363D-9970-2BA43F2DFAB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527705" y="1574800"/>
            <a:ext cx="2239727" cy="1854200"/>
          </a:xfrm>
          <a:prstGeom prst="rect">
            <a:avLst/>
          </a:prstGeom>
          <a:effectLst>
            <a:softEdge rad="88900"/>
          </a:effectLst>
        </p:spPr>
      </p:pic>
      <p:pic>
        <p:nvPicPr>
          <p:cNvPr id="7" name="Picture 6">
            <a:extLst>
              <a:ext uri="{FF2B5EF4-FFF2-40B4-BE49-F238E27FC236}">
                <a16:creationId xmlns:a16="http://schemas.microsoft.com/office/drawing/2014/main" id="{4FFF47ED-0165-C51F-E337-446E7DFF15BE}"/>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9664992" y="4632979"/>
            <a:ext cx="2239727" cy="1824293"/>
          </a:xfrm>
          <a:prstGeom prst="rect">
            <a:avLst/>
          </a:prstGeom>
          <a:effectLst>
            <a:softEdge rad="88900"/>
          </a:effectLst>
        </p:spPr>
      </p:pic>
      <p:pic>
        <p:nvPicPr>
          <p:cNvPr id="8" name="Picture 7">
            <a:extLst>
              <a:ext uri="{FF2B5EF4-FFF2-40B4-BE49-F238E27FC236}">
                <a16:creationId xmlns:a16="http://schemas.microsoft.com/office/drawing/2014/main" id="{AF2CA55C-D6A7-F464-1D7A-0355CD68FAA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7674011" y="3210141"/>
            <a:ext cx="2196237" cy="1854200"/>
          </a:xfrm>
          <a:prstGeom prst="rect">
            <a:avLst/>
          </a:prstGeom>
          <a:effectLst>
            <a:softEdge rad="88900"/>
          </a:effectLst>
        </p:spPr>
      </p:pic>
    </p:spTree>
    <p:extLst>
      <p:ext uri="{BB962C8B-B14F-4D97-AF65-F5344CB8AC3E}">
        <p14:creationId xmlns:p14="http://schemas.microsoft.com/office/powerpoint/2010/main" val="2618141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84988-522D-C2FE-4532-1F554202DFE4}"/>
              </a:ext>
            </a:extLst>
          </p:cNvPr>
          <p:cNvSpPr>
            <a:spLocks noGrp="1"/>
          </p:cNvSpPr>
          <p:nvPr>
            <p:ph type="title"/>
          </p:nvPr>
        </p:nvSpPr>
        <p:spPr/>
        <p:txBody>
          <a:bodyPr/>
          <a:lstStyle/>
          <a:p>
            <a:r>
              <a:rPr lang="en-US"/>
              <a:t>Federal Loan Simulator</a:t>
            </a:r>
          </a:p>
        </p:txBody>
      </p:sp>
      <p:sp>
        <p:nvSpPr>
          <p:cNvPr id="3" name="Text Placeholder 2">
            <a:extLst>
              <a:ext uri="{FF2B5EF4-FFF2-40B4-BE49-F238E27FC236}">
                <a16:creationId xmlns:a16="http://schemas.microsoft.com/office/drawing/2014/main" id="{54045786-F987-2061-6DD1-336C19001C3F}"/>
              </a:ext>
            </a:extLst>
          </p:cNvPr>
          <p:cNvSpPr>
            <a:spLocks noGrp="1"/>
          </p:cNvSpPr>
          <p:nvPr>
            <p:ph idx="1"/>
          </p:nvPr>
        </p:nvSpPr>
        <p:spPr>
          <a:xfrm>
            <a:off x="287281" y="1487919"/>
            <a:ext cx="4197689" cy="4920285"/>
          </a:xfrm>
        </p:spPr>
        <p:txBody>
          <a:bodyPr>
            <a:normAutofit/>
          </a:bodyPr>
          <a:lstStyle/>
          <a:p>
            <a:pPr marL="0" indent="0">
              <a:lnSpc>
                <a:spcPts val="2883"/>
              </a:lnSpc>
              <a:buNone/>
            </a:pPr>
            <a:r>
              <a:rPr lang="en-US" b="1" spc="31">
                <a:solidFill>
                  <a:srgbClr val="2E50A2"/>
                </a:solidFill>
              </a:rPr>
              <a:t>Login with your FSA ID to see federal student loan repayment options</a:t>
            </a:r>
          </a:p>
          <a:p>
            <a:pPr marL="479520" lvl="1" indent="-304815">
              <a:spcBef>
                <a:spcPts val="667"/>
              </a:spcBef>
            </a:pPr>
            <a:r>
              <a:rPr lang="en-US" sz="2133" spc="31">
                <a:solidFill>
                  <a:srgbClr val="2E50A2"/>
                </a:solidFill>
              </a:rPr>
              <a:t>Outcomes based on data entered like:</a:t>
            </a:r>
          </a:p>
          <a:p>
            <a:pPr marL="746233" lvl="2" indent="-304815">
              <a:spcBef>
                <a:spcPts val="667"/>
              </a:spcBef>
              <a:buFont typeface="Courier New" panose="02070309020205020404" pitchFamily="49" charset="0"/>
              <a:buChar char="o"/>
            </a:pPr>
            <a:r>
              <a:rPr lang="en-US" sz="1867" spc="31">
                <a:solidFill>
                  <a:srgbClr val="2E50A2"/>
                </a:solidFill>
              </a:rPr>
              <a:t>Income</a:t>
            </a:r>
          </a:p>
          <a:p>
            <a:pPr marL="746233" lvl="2" indent="-304815">
              <a:spcBef>
                <a:spcPts val="667"/>
              </a:spcBef>
              <a:buFont typeface="Courier New" panose="02070309020205020404" pitchFamily="49" charset="0"/>
              <a:buChar char="o"/>
            </a:pPr>
            <a:r>
              <a:rPr lang="en-US" sz="1867" spc="31">
                <a:solidFill>
                  <a:srgbClr val="2E50A2"/>
                </a:solidFill>
              </a:rPr>
              <a:t>Occupation (PSLF)</a:t>
            </a:r>
          </a:p>
          <a:p>
            <a:pPr marL="746233" lvl="2" indent="-304815">
              <a:spcBef>
                <a:spcPts val="667"/>
              </a:spcBef>
              <a:buFont typeface="Courier New" panose="02070309020205020404" pitchFamily="49" charset="0"/>
              <a:buChar char="o"/>
            </a:pPr>
            <a:r>
              <a:rPr lang="en-US" sz="1867" spc="31">
                <a:solidFill>
                  <a:srgbClr val="2E50A2"/>
                </a:solidFill>
              </a:rPr>
              <a:t>Repayment goals</a:t>
            </a:r>
          </a:p>
          <a:p>
            <a:pPr marL="0" indent="0">
              <a:spcBef>
                <a:spcPts val="2000"/>
              </a:spcBef>
              <a:buNone/>
            </a:pPr>
            <a:r>
              <a:rPr lang="en-US" sz="2133" b="1"/>
              <a:t>Does </a:t>
            </a:r>
            <a:r>
              <a:rPr lang="en-US" sz="2133" b="1">
                <a:solidFill>
                  <a:srgbClr val="AD2954"/>
                </a:solidFill>
              </a:rPr>
              <a:t>NOT</a:t>
            </a:r>
            <a:r>
              <a:rPr lang="en-US" sz="2133" b="1"/>
              <a:t> include private student loans</a:t>
            </a:r>
          </a:p>
        </p:txBody>
      </p:sp>
      <p:pic>
        <p:nvPicPr>
          <p:cNvPr id="11" name="Picture 10" descr="Graphical user interface, application&#10;&#10;Description automatically generated">
            <a:extLst>
              <a:ext uri="{FF2B5EF4-FFF2-40B4-BE49-F238E27FC236}">
                <a16:creationId xmlns:a16="http://schemas.microsoft.com/office/drawing/2014/main" id="{F9D17E32-6F8B-0514-46E6-568144211C6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4971" y="1651000"/>
            <a:ext cx="7554629" cy="4757204"/>
          </a:xfrm>
          <a:prstGeom prst="rect">
            <a:avLst/>
          </a:prstGeom>
          <a:ln>
            <a:solidFill>
              <a:srgbClr val="19A9A3"/>
            </a:solidFill>
          </a:ln>
        </p:spPr>
      </p:pic>
    </p:spTree>
    <p:extLst>
      <p:ext uri="{BB962C8B-B14F-4D97-AF65-F5344CB8AC3E}">
        <p14:creationId xmlns:p14="http://schemas.microsoft.com/office/powerpoint/2010/main" val="2189826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apers with text&#10;&#10;AI-generated content may be incorrect.">
            <a:extLst>
              <a:ext uri="{FF2B5EF4-FFF2-40B4-BE49-F238E27FC236}">
                <a16:creationId xmlns:a16="http://schemas.microsoft.com/office/drawing/2014/main" id="{E3C460DB-9BA5-1A6E-A676-CA665A9F411F}"/>
              </a:ext>
            </a:extLst>
          </p:cNvPr>
          <p:cNvPicPr>
            <a:picLocks noChangeAspect="1"/>
          </p:cNvPicPr>
          <p:nvPr/>
        </p:nvPicPr>
        <p:blipFill>
          <a:blip r:embed="rId2"/>
          <a:stretch>
            <a:fillRect/>
          </a:stretch>
        </p:blipFill>
        <p:spPr>
          <a:xfrm>
            <a:off x="6350" y="0"/>
            <a:ext cx="12179302" cy="6858000"/>
          </a:xfrm>
          <a:prstGeom prst="rect">
            <a:avLst/>
          </a:prstGeom>
        </p:spPr>
      </p:pic>
      <p:sp>
        <p:nvSpPr>
          <p:cNvPr id="8" name="Rounded Rectangle 7">
            <a:extLst>
              <a:ext uri="{FF2B5EF4-FFF2-40B4-BE49-F238E27FC236}">
                <a16:creationId xmlns:a16="http://schemas.microsoft.com/office/drawing/2014/main" id="{BEECADDF-0592-9182-73E3-B563EC4D46FA}"/>
              </a:ext>
            </a:extLst>
          </p:cNvPr>
          <p:cNvSpPr/>
          <p:nvPr/>
        </p:nvSpPr>
        <p:spPr>
          <a:xfrm>
            <a:off x="838202" y="2173779"/>
            <a:ext cx="10515597" cy="2510443"/>
          </a:xfrm>
          <a:prstGeom prst="roundRect">
            <a:avLst/>
          </a:prstGeom>
          <a:solidFill>
            <a:schemeClr val="bg1">
              <a:alpha val="8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1200"/>
              </a:spcBef>
            </a:pPr>
            <a:r>
              <a:rPr lang="en-US" sz="7200">
                <a:solidFill>
                  <a:srgbClr val="2E50A2"/>
                </a:solidFill>
                <a:latin typeface="Merriweather" pitchFamily="2" charset="77"/>
              </a:rPr>
              <a:t>FREE Resources at:</a:t>
            </a:r>
          </a:p>
          <a:p>
            <a:pPr algn="ctr">
              <a:spcBef>
                <a:spcPts val="1200"/>
              </a:spcBef>
            </a:pPr>
            <a:r>
              <a:rPr lang="en-US" sz="7200">
                <a:solidFill>
                  <a:srgbClr val="AD2954"/>
                </a:solidFill>
                <a:latin typeface="Merriweather" pitchFamily="2" charset="77"/>
              </a:rPr>
              <a:t> </a:t>
            </a:r>
            <a:r>
              <a:rPr lang="en-US" sz="7200" err="1">
                <a:solidFill>
                  <a:srgbClr val="AD2954"/>
                </a:solidFill>
                <a:latin typeface="Merriweather" pitchFamily="2" charset="77"/>
              </a:rPr>
              <a:t>INvestEdIndiana.org</a:t>
            </a:r>
            <a:endParaRPr lang="en-US" sz="7200">
              <a:solidFill>
                <a:srgbClr val="AD2954"/>
              </a:solidFill>
              <a:latin typeface="Merriweather" pitchFamily="2" charset="77"/>
            </a:endParaRPr>
          </a:p>
        </p:txBody>
      </p:sp>
    </p:spTree>
    <p:extLst>
      <p:ext uri="{BB962C8B-B14F-4D97-AF65-F5344CB8AC3E}">
        <p14:creationId xmlns:p14="http://schemas.microsoft.com/office/powerpoint/2010/main" val="22237558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sitting on the grass&#10;&#10;Description automatically generated">
            <a:extLst>
              <a:ext uri="{FF2B5EF4-FFF2-40B4-BE49-F238E27FC236}">
                <a16:creationId xmlns:a16="http://schemas.microsoft.com/office/drawing/2014/main" id="{89865FEF-0C82-B222-DC31-0899176CF073}"/>
              </a:ext>
            </a:extLst>
          </p:cNvPr>
          <p:cNvPicPr>
            <a:picLocks noChangeAspect="1"/>
          </p:cNvPicPr>
          <p:nvPr/>
        </p:nvPicPr>
        <p:blipFill>
          <a:blip r:embed="rId2"/>
          <a:stretch>
            <a:fillRect/>
          </a:stretch>
        </p:blipFill>
        <p:spPr>
          <a:xfrm>
            <a:off x="0" y="0"/>
            <a:ext cx="12203645" cy="6871183"/>
          </a:xfrm>
          <a:prstGeom prst="rect">
            <a:avLst/>
          </a:prstGeom>
        </p:spPr>
      </p:pic>
      <p:sp>
        <p:nvSpPr>
          <p:cNvPr id="6" name="Rectangle 5">
            <a:extLst>
              <a:ext uri="{FF2B5EF4-FFF2-40B4-BE49-F238E27FC236}">
                <a16:creationId xmlns:a16="http://schemas.microsoft.com/office/drawing/2014/main" id="{A125296F-6A0E-38D8-1499-75868BA45A6A}"/>
              </a:ext>
            </a:extLst>
          </p:cNvPr>
          <p:cNvSpPr/>
          <p:nvPr/>
        </p:nvSpPr>
        <p:spPr>
          <a:xfrm>
            <a:off x="0" y="2426959"/>
            <a:ext cx="12203645" cy="4431038"/>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a:extLst>
              <a:ext uri="{FF2B5EF4-FFF2-40B4-BE49-F238E27FC236}">
                <a16:creationId xmlns:a16="http://schemas.microsoft.com/office/drawing/2014/main" id="{CED02C2C-10D3-60C4-E151-6CBF80F224C3}"/>
              </a:ext>
            </a:extLst>
          </p:cNvPr>
          <p:cNvSpPr/>
          <p:nvPr/>
        </p:nvSpPr>
        <p:spPr>
          <a:xfrm>
            <a:off x="4122531" y="906116"/>
            <a:ext cx="7753711" cy="1132098"/>
          </a:xfrm>
          <a:custGeom>
            <a:avLst/>
            <a:gdLst>
              <a:gd name="connsiteX0" fmla="*/ 7308333 w 7753711"/>
              <a:gd name="connsiteY0" fmla="*/ 1132098 h 1132098"/>
              <a:gd name="connsiteX1" fmla="*/ 6862954 w 7753711"/>
              <a:gd name="connsiteY1" fmla="*/ 1132097 h 1132098"/>
              <a:gd name="connsiteX2" fmla="*/ 3958580 w 7753711"/>
              <a:gd name="connsiteY2" fmla="*/ 1132097 h 1132098"/>
              <a:gd name="connsiteX3" fmla="*/ 3958580 w 7753711"/>
              <a:gd name="connsiteY3" fmla="*/ 1132098 h 1132098"/>
              <a:gd name="connsiteX4" fmla="*/ 890757 w 7753711"/>
              <a:gd name="connsiteY4" fmla="*/ 1132098 h 1132098"/>
              <a:gd name="connsiteX5" fmla="*/ 847566 w 7753711"/>
              <a:gd name="connsiteY5" fmla="*/ 1132098 h 1132098"/>
              <a:gd name="connsiteX6" fmla="*/ 445378 w 7753711"/>
              <a:gd name="connsiteY6" fmla="*/ 1132098 h 1132098"/>
              <a:gd name="connsiteX7" fmla="*/ 0 w 7753711"/>
              <a:gd name="connsiteY7" fmla="*/ 566049 h 1132098"/>
              <a:gd name="connsiteX8" fmla="*/ 445378 w 7753711"/>
              <a:gd name="connsiteY8" fmla="*/ 0 h 1132098"/>
              <a:gd name="connsiteX9" fmla="*/ 890757 w 7753711"/>
              <a:gd name="connsiteY9" fmla="*/ 1 h 1132098"/>
              <a:gd name="connsiteX10" fmla="*/ 3795131 w 7753711"/>
              <a:gd name="connsiteY10" fmla="*/ 1 h 1132098"/>
              <a:gd name="connsiteX11" fmla="*/ 3795131 w 7753711"/>
              <a:gd name="connsiteY11" fmla="*/ 0 h 1132098"/>
              <a:gd name="connsiteX12" fmla="*/ 6862954 w 7753711"/>
              <a:gd name="connsiteY12" fmla="*/ 0 h 1132098"/>
              <a:gd name="connsiteX13" fmla="*/ 6906145 w 7753711"/>
              <a:gd name="connsiteY13" fmla="*/ 0 h 1132098"/>
              <a:gd name="connsiteX14" fmla="*/ 7308333 w 7753711"/>
              <a:gd name="connsiteY14" fmla="*/ 0 h 1132098"/>
              <a:gd name="connsiteX15" fmla="*/ 7753711 w 7753711"/>
              <a:gd name="connsiteY15" fmla="*/ 566049 h 1132098"/>
              <a:gd name="connsiteX16" fmla="*/ 7308333 w 7753711"/>
              <a:gd name="connsiteY16" fmla="*/ 1132098 h 113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53711" h="1132098">
                <a:moveTo>
                  <a:pt x="7308333" y="1132098"/>
                </a:moveTo>
                <a:lnTo>
                  <a:pt x="6862954" y="1132097"/>
                </a:lnTo>
                <a:lnTo>
                  <a:pt x="3958580" y="1132097"/>
                </a:lnTo>
                <a:lnTo>
                  <a:pt x="3958580" y="1132098"/>
                </a:lnTo>
                <a:lnTo>
                  <a:pt x="890757" y="1132098"/>
                </a:lnTo>
                <a:lnTo>
                  <a:pt x="847566" y="1132098"/>
                </a:lnTo>
                <a:lnTo>
                  <a:pt x="445378" y="1132098"/>
                </a:lnTo>
                <a:cubicBezTo>
                  <a:pt x="199403" y="1132098"/>
                  <a:pt x="0" y="878669"/>
                  <a:pt x="0" y="566049"/>
                </a:cubicBezTo>
                <a:cubicBezTo>
                  <a:pt x="0" y="253429"/>
                  <a:pt x="199403" y="0"/>
                  <a:pt x="445378" y="0"/>
                </a:cubicBezTo>
                <a:lnTo>
                  <a:pt x="890757" y="1"/>
                </a:lnTo>
                <a:lnTo>
                  <a:pt x="3795131" y="1"/>
                </a:lnTo>
                <a:lnTo>
                  <a:pt x="3795131" y="0"/>
                </a:lnTo>
                <a:lnTo>
                  <a:pt x="6862954" y="0"/>
                </a:lnTo>
                <a:lnTo>
                  <a:pt x="6906145" y="0"/>
                </a:lnTo>
                <a:lnTo>
                  <a:pt x="7308333" y="0"/>
                </a:lnTo>
                <a:cubicBezTo>
                  <a:pt x="7554308" y="0"/>
                  <a:pt x="7753711" y="253429"/>
                  <a:pt x="7753711" y="566049"/>
                </a:cubicBezTo>
                <a:cubicBezTo>
                  <a:pt x="7753711" y="878669"/>
                  <a:pt x="7554308" y="1132098"/>
                  <a:pt x="7308333" y="1132098"/>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4400" b="1" i="0">
                <a:solidFill>
                  <a:schemeClr val="bg1"/>
                </a:solidFill>
                <a:latin typeface="Merriweather" pitchFamily="2" charset="77"/>
              </a:rPr>
              <a:t>Stay Connected!</a:t>
            </a:r>
          </a:p>
          <a:p>
            <a:pPr algn="ctr"/>
            <a:endParaRPr lang="en-US"/>
          </a:p>
        </p:txBody>
      </p:sp>
      <p:pic>
        <p:nvPicPr>
          <p:cNvPr id="8" name="Picture 7" descr="A blue text on a black background&#10;&#10;Description automatically generated">
            <a:extLst>
              <a:ext uri="{FF2B5EF4-FFF2-40B4-BE49-F238E27FC236}">
                <a16:creationId xmlns:a16="http://schemas.microsoft.com/office/drawing/2014/main" id="{6CC28B0E-F2E7-5430-96B4-096AE080F3C9}"/>
              </a:ext>
            </a:extLst>
          </p:cNvPr>
          <p:cNvPicPr>
            <a:picLocks noChangeAspect="1"/>
          </p:cNvPicPr>
          <p:nvPr/>
        </p:nvPicPr>
        <p:blipFill>
          <a:blip r:embed="rId3"/>
          <a:stretch>
            <a:fillRect/>
          </a:stretch>
        </p:blipFill>
        <p:spPr>
          <a:xfrm>
            <a:off x="8469260" y="-1148180"/>
            <a:ext cx="2907993" cy="1151080"/>
          </a:xfrm>
          <a:prstGeom prst="rect">
            <a:avLst/>
          </a:prstGeom>
        </p:spPr>
      </p:pic>
      <p:cxnSp>
        <p:nvCxnSpPr>
          <p:cNvPr id="9" name="Straight Connector 8">
            <a:extLst>
              <a:ext uri="{FF2B5EF4-FFF2-40B4-BE49-F238E27FC236}">
                <a16:creationId xmlns:a16="http://schemas.microsoft.com/office/drawing/2014/main" id="{A4A9B93E-7285-AB52-3449-1689523792A4}"/>
              </a:ext>
            </a:extLst>
          </p:cNvPr>
          <p:cNvCxnSpPr>
            <a:cxnSpLocks/>
          </p:cNvCxnSpPr>
          <p:nvPr/>
        </p:nvCxnSpPr>
        <p:spPr>
          <a:xfrm>
            <a:off x="-1" y="2616551"/>
            <a:ext cx="12203645" cy="0"/>
          </a:xfrm>
          <a:prstGeom prst="line">
            <a:avLst/>
          </a:prstGeom>
          <a:ln w="127000">
            <a:solidFill>
              <a:schemeClr val="tx2"/>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1AD61B3-72F3-B319-0FDE-5FB6E39B1904}"/>
              </a:ext>
            </a:extLst>
          </p:cNvPr>
          <p:cNvCxnSpPr/>
          <p:nvPr/>
        </p:nvCxnSpPr>
        <p:spPr>
          <a:xfrm>
            <a:off x="6101442" y="4576312"/>
            <a:ext cx="0" cy="1763486"/>
          </a:xfrm>
          <a:prstGeom prst="line">
            <a:avLst/>
          </a:prstGeom>
          <a:ln w="25400">
            <a:solidFill>
              <a:srgbClr val="2D4FA3"/>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AA8D5B4-1BB0-0846-7C31-43E72089F21F}"/>
              </a:ext>
            </a:extLst>
          </p:cNvPr>
          <p:cNvSpPr txBox="1"/>
          <p:nvPr/>
        </p:nvSpPr>
        <p:spPr>
          <a:xfrm>
            <a:off x="7122530" y="4491147"/>
            <a:ext cx="4220722" cy="430887"/>
          </a:xfrm>
          <a:prstGeom prst="rect">
            <a:avLst/>
          </a:prstGeom>
          <a:noFill/>
        </p:spPr>
        <p:txBody>
          <a:bodyPr wrap="square">
            <a:spAutoFit/>
          </a:bodyPr>
          <a:lstStyle/>
          <a:p>
            <a:pPr algn="ctr">
              <a:lnSpc>
                <a:spcPct val="100000"/>
              </a:lnSpc>
            </a:pPr>
            <a:r>
              <a:rPr lang="en-US" sz="2200" b="0" i="0" u="none">
                <a:solidFill>
                  <a:srgbClr val="2D4FA3"/>
                </a:solidFill>
                <a:latin typeface="Calibri" panose="020F0502020204030204" pitchFamily="34" charset="0"/>
                <a:cs typeface="Calibri" panose="020F0502020204030204" pitchFamily="34" charset="0"/>
              </a:rPr>
              <a:t>Follow </a:t>
            </a:r>
            <a:r>
              <a:rPr lang="en-US" sz="2200" b="1" i="0" u="none">
                <a:solidFill>
                  <a:srgbClr val="2D4FA3"/>
                </a:solidFill>
                <a:latin typeface="Calibri" panose="020F0502020204030204" pitchFamily="34" charset="0"/>
                <a:cs typeface="Calibri" panose="020F0502020204030204" pitchFamily="34" charset="0"/>
              </a:rPr>
              <a:t>@INvest</a:t>
            </a:r>
            <a:r>
              <a:rPr lang="en-US" sz="2200" b="1" i="0" u="none">
                <a:solidFill>
                  <a:srgbClr val="F4C638"/>
                </a:solidFill>
                <a:latin typeface="Calibri" panose="020F0502020204030204" pitchFamily="34" charset="0"/>
                <a:cs typeface="Calibri" panose="020F0502020204030204" pitchFamily="34" charset="0"/>
              </a:rPr>
              <a:t>ED</a:t>
            </a:r>
            <a:r>
              <a:rPr lang="en-US" sz="2200" b="1" i="0" u="none">
                <a:solidFill>
                  <a:srgbClr val="2D4FA3"/>
                </a:solidFill>
                <a:latin typeface="Calibri" panose="020F0502020204030204" pitchFamily="34" charset="0"/>
                <a:cs typeface="Calibri" panose="020F0502020204030204" pitchFamily="34" charset="0"/>
              </a:rPr>
              <a:t>Indiana</a:t>
            </a:r>
          </a:p>
        </p:txBody>
      </p:sp>
      <p:grpSp>
        <p:nvGrpSpPr>
          <p:cNvPr id="12" name="Group 11">
            <a:extLst>
              <a:ext uri="{FF2B5EF4-FFF2-40B4-BE49-F238E27FC236}">
                <a16:creationId xmlns:a16="http://schemas.microsoft.com/office/drawing/2014/main" id="{252C8CEE-3446-7C23-0BAF-74CC610972B9}"/>
              </a:ext>
            </a:extLst>
          </p:cNvPr>
          <p:cNvGrpSpPr/>
          <p:nvPr/>
        </p:nvGrpSpPr>
        <p:grpSpPr>
          <a:xfrm>
            <a:off x="7701162" y="4979474"/>
            <a:ext cx="2955636" cy="732032"/>
            <a:chOff x="7417473" y="4726023"/>
            <a:chExt cx="2955636" cy="732032"/>
          </a:xfrm>
        </p:grpSpPr>
        <p:pic>
          <p:nvPicPr>
            <p:cNvPr id="13" name="Graphic 12">
              <a:extLst>
                <a:ext uri="{FF2B5EF4-FFF2-40B4-BE49-F238E27FC236}">
                  <a16:creationId xmlns:a16="http://schemas.microsoft.com/office/drawing/2014/main" id="{2962DEFE-97F0-80F1-D29D-41C5E12146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949202" y="4726023"/>
              <a:ext cx="727565" cy="727565"/>
            </a:xfrm>
            <a:prstGeom prst="rect">
              <a:avLst/>
            </a:prstGeom>
          </p:spPr>
        </p:pic>
        <p:pic>
          <p:nvPicPr>
            <p:cNvPr id="14" name="Graphic 13">
              <a:extLst>
                <a:ext uri="{FF2B5EF4-FFF2-40B4-BE49-F238E27FC236}">
                  <a16:creationId xmlns:a16="http://schemas.microsoft.com/office/drawing/2014/main" id="{7CF10E16-FEB5-4BD2-5FFE-6050ADC21A3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85571" y="4728257"/>
              <a:ext cx="727564" cy="727564"/>
            </a:xfrm>
            <a:prstGeom prst="rect">
              <a:avLst/>
            </a:prstGeom>
          </p:spPr>
        </p:pic>
        <p:pic>
          <p:nvPicPr>
            <p:cNvPr id="15" name="Graphic 14">
              <a:extLst>
                <a:ext uri="{FF2B5EF4-FFF2-40B4-BE49-F238E27FC236}">
                  <a16:creationId xmlns:a16="http://schemas.microsoft.com/office/drawing/2014/main" id="{153F8825-00AE-2D1A-7F37-2E033F5C7677}"/>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7417473" y="4726023"/>
              <a:ext cx="732032" cy="732032"/>
            </a:xfrm>
            <a:prstGeom prst="rect">
              <a:avLst/>
            </a:prstGeom>
          </p:spPr>
        </p:pic>
        <p:grpSp>
          <p:nvGrpSpPr>
            <p:cNvPr id="16" name="Group 15">
              <a:extLst>
                <a:ext uri="{FF2B5EF4-FFF2-40B4-BE49-F238E27FC236}">
                  <a16:creationId xmlns:a16="http://schemas.microsoft.com/office/drawing/2014/main" id="{825DB1E4-DF9D-E681-CF9D-1406E4F2DA9D}"/>
                </a:ext>
              </a:extLst>
            </p:cNvPr>
            <p:cNvGrpSpPr/>
            <p:nvPr userDrawn="1"/>
          </p:nvGrpSpPr>
          <p:grpSpPr>
            <a:xfrm>
              <a:off x="9760092" y="4783296"/>
              <a:ext cx="613017" cy="613017"/>
              <a:chOff x="10468003" y="5011412"/>
              <a:chExt cx="613017" cy="613017"/>
            </a:xfrm>
          </p:grpSpPr>
          <p:sp>
            <p:nvSpPr>
              <p:cNvPr id="17" name="Oval 16">
                <a:extLst>
                  <a:ext uri="{FF2B5EF4-FFF2-40B4-BE49-F238E27FC236}">
                    <a16:creationId xmlns:a16="http://schemas.microsoft.com/office/drawing/2014/main" id="{DFEB3414-9FB6-D6C7-5D6D-20ECC2D24882}"/>
                  </a:ext>
                </a:extLst>
              </p:cNvPr>
              <p:cNvSpPr/>
              <p:nvPr userDrawn="1"/>
            </p:nvSpPr>
            <p:spPr>
              <a:xfrm>
                <a:off x="10468003" y="5011412"/>
                <a:ext cx="613017" cy="613017"/>
              </a:xfrm>
              <a:prstGeom prst="ellipse">
                <a:avLst/>
              </a:prstGeom>
              <a:solidFill>
                <a:srgbClr val="2D4FA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a:extLst>
                  <a:ext uri="{FF2B5EF4-FFF2-40B4-BE49-F238E27FC236}">
                    <a16:creationId xmlns:a16="http://schemas.microsoft.com/office/drawing/2014/main" id="{0440C65A-7C8C-2F52-E8C0-21CC09FC200C}"/>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73940" y="5032403"/>
                <a:ext cx="574211" cy="574211"/>
              </a:xfrm>
              <a:prstGeom prst="rect">
                <a:avLst/>
              </a:prstGeom>
            </p:spPr>
          </p:pic>
        </p:grpSp>
      </p:grpSp>
      <p:grpSp>
        <p:nvGrpSpPr>
          <p:cNvPr id="19" name="Group 18">
            <a:extLst>
              <a:ext uri="{FF2B5EF4-FFF2-40B4-BE49-F238E27FC236}">
                <a16:creationId xmlns:a16="http://schemas.microsoft.com/office/drawing/2014/main" id="{391C420B-B238-DBE0-1E27-6AC5255DF00B}"/>
              </a:ext>
            </a:extLst>
          </p:cNvPr>
          <p:cNvGrpSpPr/>
          <p:nvPr/>
        </p:nvGrpSpPr>
        <p:grpSpPr>
          <a:xfrm>
            <a:off x="742885" y="4226949"/>
            <a:ext cx="4926391" cy="2073749"/>
            <a:chOff x="742885" y="4226949"/>
            <a:chExt cx="4926391" cy="2073749"/>
          </a:xfrm>
        </p:grpSpPr>
        <p:sp>
          <p:nvSpPr>
            <p:cNvPr id="20" name="TextBox 19">
              <a:extLst>
                <a:ext uri="{FF2B5EF4-FFF2-40B4-BE49-F238E27FC236}">
                  <a16:creationId xmlns:a16="http://schemas.microsoft.com/office/drawing/2014/main" id="{A3139E73-4F47-3A91-5223-148F44FD4100}"/>
                </a:ext>
              </a:extLst>
            </p:cNvPr>
            <p:cNvSpPr txBox="1"/>
            <p:nvPr userDrawn="1"/>
          </p:nvSpPr>
          <p:spPr>
            <a:xfrm>
              <a:off x="1256753" y="4226949"/>
              <a:ext cx="4412523" cy="2033057"/>
            </a:xfrm>
            <a:prstGeom prst="rect">
              <a:avLst/>
            </a:prstGeom>
            <a:noFill/>
          </p:spPr>
          <p:txBody>
            <a:bodyPr wrap="square">
              <a:spAutoFit/>
            </a:bodyPr>
            <a:lstStyle/>
            <a:p>
              <a:pPr>
                <a:lnSpc>
                  <a:spcPct val="200000"/>
                </a:lnSpc>
              </a:pPr>
              <a:r>
                <a:rPr lang="en-US" sz="2200" b="0" i="0" u="none">
                  <a:solidFill>
                    <a:srgbClr val="2D4FA3"/>
                  </a:solidFill>
                  <a:latin typeface="Calibri" panose="020F0502020204030204" pitchFamily="34" charset="0"/>
                  <a:cs typeface="Calibri" panose="020F0502020204030204" pitchFamily="34" charset="0"/>
                </a:rPr>
                <a:t>317.715.9007</a:t>
              </a:r>
            </a:p>
            <a:p>
              <a:pPr>
                <a:lnSpc>
                  <a:spcPct val="200000"/>
                </a:lnSpc>
              </a:pPr>
              <a:r>
                <a:rPr lang="en-US" sz="2200" b="0" i="0" u="none" err="1">
                  <a:solidFill>
                    <a:srgbClr val="2D4FA3"/>
                  </a:solidFill>
                  <a:latin typeface="Calibri" panose="020F0502020204030204" pitchFamily="34" charset="0"/>
                  <a:cs typeface="Calibri" panose="020F0502020204030204" pitchFamily="34" charset="0"/>
                </a:rPr>
                <a:t>Outreach@INvestEdIndiana.org</a:t>
              </a:r>
              <a:endParaRPr lang="en-US" sz="2200" b="0" i="0" u="none">
                <a:solidFill>
                  <a:srgbClr val="2D4FA3"/>
                </a:solidFill>
                <a:latin typeface="Calibri" panose="020F0502020204030204" pitchFamily="34" charset="0"/>
                <a:cs typeface="Calibri" panose="020F0502020204030204" pitchFamily="34" charset="0"/>
              </a:endParaRPr>
            </a:p>
            <a:p>
              <a:pPr>
                <a:lnSpc>
                  <a:spcPct val="200000"/>
                </a:lnSpc>
              </a:pPr>
              <a:r>
                <a:rPr lang="en-US" sz="2200" b="0" i="0" u="none" err="1">
                  <a:solidFill>
                    <a:srgbClr val="2D4FA3"/>
                  </a:solidFill>
                  <a:latin typeface="Calibri" panose="020F0502020204030204" pitchFamily="34" charset="0"/>
                  <a:cs typeface="Calibri" panose="020F0502020204030204" pitchFamily="34" charset="0"/>
                </a:rPr>
                <a:t>www.investedindiana.org</a:t>
              </a:r>
              <a:endParaRPr lang="en-US" sz="2200" b="0" i="0" u="none">
                <a:solidFill>
                  <a:srgbClr val="2D4FA3"/>
                </a:solidFill>
                <a:latin typeface="Calibri" panose="020F0502020204030204" pitchFamily="34" charset="0"/>
                <a:cs typeface="Calibri" panose="020F0502020204030204" pitchFamily="34" charset="0"/>
              </a:endParaRPr>
            </a:p>
          </p:txBody>
        </p:sp>
        <p:pic>
          <p:nvPicPr>
            <p:cNvPr id="21" name="Graphic 20">
              <a:extLst>
                <a:ext uri="{FF2B5EF4-FFF2-40B4-BE49-F238E27FC236}">
                  <a16:creationId xmlns:a16="http://schemas.microsoft.com/office/drawing/2014/main" id="{B69E9F84-E645-60CF-8F1E-260BC5A59360}"/>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764317" y="4504595"/>
              <a:ext cx="408989" cy="408989"/>
            </a:xfrm>
            <a:prstGeom prst="rect">
              <a:avLst/>
            </a:prstGeom>
          </p:spPr>
        </p:pic>
        <p:pic>
          <p:nvPicPr>
            <p:cNvPr id="22" name="Graphic 21">
              <a:extLst>
                <a:ext uri="{FF2B5EF4-FFF2-40B4-BE49-F238E27FC236}">
                  <a16:creationId xmlns:a16="http://schemas.microsoft.com/office/drawing/2014/main" id="{0C14E584-0F82-A46C-582C-4475C56A172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742885" y="5106163"/>
              <a:ext cx="491620" cy="491620"/>
            </a:xfrm>
            <a:prstGeom prst="rect">
              <a:avLst/>
            </a:prstGeom>
          </p:spPr>
        </p:pic>
        <p:pic>
          <p:nvPicPr>
            <p:cNvPr id="23" name="Graphic 22">
              <a:extLst>
                <a:ext uri="{FF2B5EF4-FFF2-40B4-BE49-F238E27FC236}">
                  <a16:creationId xmlns:a16="http://schemas.microsoft.com/office/drawing/2014/main" id="{19D99E6F-099F-08FD-92E9-DAD4EA4B68D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756542" y="5809077"/>
              <a:ext cx="491621" cy="491621"/>
            </a:xfrm>
            <a:prstGeom prst="rect">
              <a:avLst/>
            </a:prstGeom>
          </p:spPr>
        </p:pic>
      </p:grpSp>
      <p:sp>
        <p:nvSpPr>
          <p:cNvPr id="24" name="TextBox 23">
            <a:extLst>
              <a:ext uri="{FF2B5EF4-FFF2-40B4-BE49-F238E27FC236}">
                <a16:creationId xmlns:a16="http://schemas.microsoft.com/office/drawing/2014/main" id="{23E9D1AE-F9C3-6874-EDA9-8F178A655B98}"/>
              </a:ext>
            </a:extLst>
          </p:cNvPr>
          <p:cNvSpPr txBox="1"/>
          <p:nvPr/>
        </p:nvSpPr>
        <p:spPr>
          <a:xfrm>
            <a:off x="7660291" y="5980408"/>
            <a:ext cx="4215951" cy="606769"/>
          </a:xfrm>
          <a:prstGeom prst="rect">
            <a:avLst/>
          </a:prstGeom>
          <a:noFill/>
        </p:spPr>
        <p:txBody>
          <a:bodyPr wrap="square">
            <a:spAutoFit/>
          </a:bodyPr>
          <a:lstStyle/>
          <a:p>
            <a:pPr>
              <a:lnSpc>
                <a:spcPct val="50000"/>
              </a:lnSpc>
            </a:pPr>
            <a:r>
              <a:rPr lang="en-US" sz="1800" b="1" i="0">
                <a:solidFill>
                  <a:srgbClr val="2D4FA3"/>
                </a:solidFill>
                <a:latin typeface="Calibri" panose="020F0502020204030204" pitchFamily="34" charset="0"/>
                <a:cs typeface="Calibri" panose="020F0502020204030204" pitchFamily="34" charset="0"/>
              </a:rPr>
              <a:t>Join our mailing list: </a:t>
            </a:r>
          </a:p>
          <a:p>
            <a:pPr>
              <a:lnSpc>
                <a:spcPct val="150000"/>
              </a:lnSpc>
            </a:pPr>
            <a:r>
              <a:rPr lang="en-US" sz="1800" b="0" i="0">
                <a:solidFill>
                  <a:srgbClr val="2D4FA3"/>
                </a:solidFill>
                <a:latin typeface="Calibri" panose="020F0502020204030204" pitchFamily="34" charset="0"/>
                <a:cs typeface="Calibri" panose="020F0502020204030204" pitchFamily="34" charset="0"/>
              </a:rPr>
              <a:t>InvestEdIndiana.org/mailing-list</a:t>
            </a:r>
          </a:p>
        </p:txBody>
      </p:sp>
      <p:sp>
        <p:nvSpPr>
          <p:cNvPr id="25" name="Freeform 24">
            <a:extLst>
              <a:ext uri="{FF2B5EF4-FFF2-40B4-BE49-F238E27FC236}">
                <a16:creationId xmlns:a16="http://schemas.microsoft.com/office/drawing/2014/main" id="{78510B90-1254-A7F8-11DA-C8F6E5040800}"/>
              </a:ext>
            </a:extLst>
          </p:cNvPr>
          <p:cNvSpPr/>
          <p:nvPr/>
        </p:nvSpPr>
        <p:spPr>
          <a:xfrm rot="10800000" flipV="1">
            <a:off x="8815931" y="2196647"/>
            <a:ext cx="2455700" cy="137323"/>
          </a:xfrm>
          <a:custGeom>
            <a:avLst/>
            <a:gdLst>
              <a:gd name="connsiteX0" fmla="*/ 2254033 w 2319268"/>
              <a:gd name="connsiteY0" fmla="*/ 0 h 120646"/>
              <a:gd name="connsiteX1" fmla="*/ 2195124 w 2319268"/>
              <a:gd name="connsiteY1" fmla="*/ 0 h 120646"/>
              <a:gd name="connsiteX2" fmla="*/ 2188798 w 2319268"/>
              <a:gd name="connsiteY2" fmla="*/ 0 h 120646"/>
              <a:gd name="connsiteX3" fmla="*/ 1159634 w 2319268"/>
              <a:gd name="connsiteY3" fmla="*/ 0 h 120646"/>
              <a:gd name="connsiteX4" fmla="*/ 1159634 w 2319268"/>
              <a:gd name="connsiteY4" fmla="*/ 1 h 120646"/>
              <a:gd name="connsiteX5" fmla="*/ 130470 w 2319268"/>
              <a:gd name="connsiteY5" fmla="*/ 1 h 120646"/>
              <a:gd name="connsiteX6" fmla="*/ 65235 w 2319268"/>
              <a:gd name="connsiteY6" fmla="*/ 1 h 120646"/>
              <a:gd name="connsiteX7" fmla="*/ 0 w 2319268"/>
              <a:gd name="connsiteY7" fmla="*/ 60324 h 120646"/>
              <a:gd name="connsiteX8" fmla="*/ 65235 w 2319268"/>
              <a:gd name="connsiteY8" fmla="*/ 120646 h 120646"/>
              <a:gd name="connsiteX9" fmla="*/ 124144 w 2319268"/>
              <a:gd name="connsiteY9" fmla="*/ 120646 h 120646"/>
              <a:gd name="connsiteX10" fmla="*/ 130470 w 2319268"/>
              <a:gd name="connsiteY10" fmla="*/ 120646 h 120646"/>
              <a:gd name="connsiteX11" fmla="*/ 1159634 w 2319268"/>
              <a:gd name="connsiteY11" fmla="*/ 120646 h 120646"/>
              <a:gd name="connsiteX12" fmla="*/ 1159634 w 2319268"/>
              <a:gd name="connsiteY12" fmla="*/ 120645 h 120646"/>
              <a:gd name="connsiteX13" fmla="*/ 2188798 w 2319268"/>
              <a:gd name="connsiteY13" fmla="*/ 120645 h 120646"/>
              <a:gd name="connsiteX14" fmla="*/ 2254033 w 2319268"/>
              <a:gd name="connsiteY14" fmla="*/ 120645 h 120646"/>
              <a:gd name="connsiteX15" fmla="*/ 2319268 w 2319268"/>
              <a:gd name="connsiteY15" fmla="*/ 60323 h 120646"/>
              <a:gd name="connsiteX16" fmla="*/ 2254033 w 2319268"/>
              <a:gd name="connsiteY16" fmla="*/ 0 h 1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9268" h="120646">
                <a:moveTo>
                  <a:pt x="2254033" y="0"/>
                </a:moveTo>
                <a:lnTo>
                  <a:pt x="2195124" y="0"/>
                </a:lnTo>
                <a:lnTo>
                  <a:pt x="2188798" y="0"/>
                </a:lnTo>
                <a:lnTo>
                  <a:pt x="1159634" y="0"/>
                </a:lnTo>
                <a:lnTo>
                  <a:pt x="1159634" y="1"/>
                </a:lnTo>
                <a:lnTo>
                  <a:pt x="130470" y="1"/>
                </a:lnTo>
                <a:lnTo>
                  <a:pt x="65235" y="1"/>
                </a:lnTo>
                <a:cubicBezTo>
                  <a:pt x="29207" y="1"/>
                  <a:pt x="0" y="27009"/>
                  <a:pt x="0" y="60324"/>
                </a:cubicBezTo>
                <a:cubicBezTo>
                  <a:pt x="0" y="93639"/>
                  <a:pt x="29207" y="120646"/>
                  <a:pt x="65235" y="120646"/>
                </a:cubicBezTo>
                <a:lnTo>
                  <a:pt x="124144" y="120646"/>
                </a:lnTo>
                <a:lnTo>
                  <a:pt x="130470" y="120646"/>
                </a:lnTo>
                <a:lnTo>
                  <a:pt x="1159634" y="120646"/>
                </a:lnTo>
                <a:lnTo>
                  <a:pt x="1159634" y="120645"/>
                </a:lnTo>
                <a:lnTo>
                  <a:pt x="2188798" y="120645"/>
                </a:lnTo>
                <a:lnTo>
                  <a:pt x="2254033" y="120645"/>
                </a:lnTo>
                <a:cubicBezTo>
                  <a:pt x="2290061" y="120645"/>
                  <a:pt x="2319268" y="93638"/>
                  <a:pt x="2319268" y="60323"/>
                </a:cubicBezTo>
                <a:cubicBezTo>
                  <a:pt x="2319268" y="27008"/>
                  <a:pt x="2290061" y="0"/>
                  <a:pt x="2254033" y="0"/>
                </a:cubicBezTo>
                <a:close/>
              </a:path>
            </a:pathLst>
          </a:custGeom>
          <a:solidFill>
            <a:srgbClr val="F4C63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9BC803F6-E49C-ECBB-AE8B-1B42E54ED965}"/>
              </a:ext>
            </a:extLst>
          </p:cNvPr>
          <p:cNvSpPr txBox="1"/>
          <p:nvPr/>
        </p:nvSpPr>
        <p:spPr>
          <a:xfrm>
            <a:off x="464955" y="2963117"/>
            <a:ext cx="11608222" cy="1138773"/>
          </a:xfrm>
          <a:prstGeom prst="rect">
            <a:avLst/>
          </a:prstGeom>
          <a:noFill/>
        </p:spPr>
        <p:txBody>
          <a:bodyPr wrap="square">
            <a:spAutoFit/>
          </a:bodyPr>
          <a:lstStyle/>
          <a:p>
            <a:pPr algn="ctr"/>
            <a:r>
              <a:rPr lang="en-US" sz="4800">
                <a:solidFill>
                  <a:srgbClr val="2E50A2"/>
                </a:solidFill>
                <a:latin typeface="Merriweather" pitchFamily="2" charset="77"/>
              </a:rPr>
              <a:t>William Wozniak</a:t>
            </a:r>
          </a:p>
          <a:p>
            <a:pPr algn="ctr"/>
            <a:r>
              <a:rPr lang="en-US" sz="2000" err="1">
                <a:solidFill>
                  <a:srgbClr val="2E50A2"/>
                </a:solidFill>
                <a:latin typeface="Merriweather" pitchFamily="2" charset="77"/>
              </a:rPr>
              <a:t>wwozniak@investedindiana.org</a:t>
            </a:r>
            <a:endParaRPr lang="en-US" sz="2000"/>
          </a:p>
        </p:txBody>
      </p:sp>
    </p:spTree>
    <p:extLst>
      <p:ext uri="{BB962C8B-B14F-4D97-AF65-F5344CB8AC3E}">
        <p14:creationId xmlns:p14="http://schemas.microsoft.com/office/powerpoint/2010/main" val="1709921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82A79-699C-B1EA-BD09-CDC707262A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DA4F34-B556-3D77-2771-CF700342117B}"/>
              </a:ext>
            </a:extLst>
          </p:cNvPr>
          <p:cNvSpPr>
            <a:spLocks noGrp="1"/>
          </p:cNvSpPr>
          <p:nvPr>
            <p:ph type="title"/>
          </p:nvPr>
        </p:nvSpPr>
        <p:spPr/>
        <p:txBody>
          <a:bodyPr>
            <a:normAutofit/>
          </a:bodyPr>
          <a:lstStyle/>
          <a:p>
            <a:r>
              <a:rPr lang="en-US" sz="3600"/>
              <a:t>Helping Families Every Step of the Way</a:t>
            </a:r>
          </a:p>
        </p:txBody>
      </p:sp>
      <p:pic>
        <p:nvPicPr>
          <p:cNvPr id="6" name="Picture 5">
            <a:extLst>
              <a:ext uri="{FF2B5EF4-FFF2-40B4-BE49-F238E27FC236}">
                <a16:creationId xmlns:a16="http://schemas.microsoft.com/office/drawing/2014/main" id="{B7B6C0DD-4FB8-3735-1D97-4904F406031B}"/>
              </a:ext>
            </a:extLst>
          </p:cNvPr>
          <p:cNvPicPr>
            <a:picLocks noChangeAspect="1"/>
          </p:cNvPicPr>
          <p:nvPr/>
        </p:nvPicPr>
        <p:blipFill>
          <a:blip r:embed="rId2"/>
          <a:srcRect/>
          <a:stretch/>
        </p:blipFill>
        <p:spPr>
          <a:xfrm>
            <a:off x="1078108" y="1603830"/>
            <a:ext cx="10428092" cy="5022864"/>
          </a:xfrm>
          <a:prstGeom prst="rect">
            <a:avLst/>
          </a:prstGeom>
        </p:spPr>
      </p:pic>
    </p:spTree>
    <p:extLst>
      <p:ext uri="{BB962C8B-B14F-4D97-AF65-F5344CB8AC3E}">
        <p14:creationId xmlns:p14="http://schemas.microsoft.com/office/powerpoint/2010/main" val="35264524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1F1ED-F736-24C8-FC8C-8A243A04FD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3F98D-C8ED-DD0D-48C4-23C8CF8AF754}"/>
              </a:ext>
            </a:extLst>
          </p:cNvPr>
          <p:cNvSpPr>
            <a:spLocks noGrp="1"/>
          </p:cNvSpPr>
          <p:nvPr>
            <p:ph type="title"/>
          </p:nvPr>
        </p:nvSpPr>
        <p:spPr/>
        <p:txBody>
          <a:bodyPr>
            <a:normAutofit/>
          </a:bodyPr>
          <a:lstStyle/>
          <a:p>
            <a:r>
              <a:rPr lang="en-US" sz="4000"/>
              <a:t>Advising Events and Resources</a:t>
            </a:r>
          </a:p>
        </p:txBody>
      </p:sp>
      <p:sp>
        <p:nvSpPr>
          <p:cNvPr id="4" name="Content Placeholder 2">
            <a:extLst>
              <a:ext uri="{FF2B5EF4-FFF2-40B4-BE49-F238E27FC236}">
                <a16:creationId xmlns:a16="http://schemas.microsoft.com/office/drawing/2014/main" id="{A3D28C75-E583-2138-A89F-57BBEC93E712}"/>
              </a:ext>
            </a:extLst>
          </p:cNvPr>
          <p:cNvSpPr txBox="1">
            <a:spLocks/>
          </p:cNvSpPr>
          <p:nvPr/>
        </p:nvSpPr>
        <p:spPr>
          <a:xfrm>
            <a:off x="287282" y="1500648"/>
            <a:ext cx="11022975" cy="4750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i="1" kern="1200">
                <a:solidFill>
                  <a:schemeClr val="tx1"/>
                </a:solidFill>
                <a:latin typeface="Merriweather" charset="0"/>
                <a:ea typeface="Merriweather" charset="0"/>
                <a:cs typeface="Merriweather" charset="0"/>
              </a:defRPr>
            </a:lvl1pPr>
            <a:lvl2pPr marL="685800" indent="-228600" algn="l" defTabSz="914400" rtl="0" eaLnBrk="1" latinLnBrk="0" hangingPunct="1">
              <a:lnSpc>
                <a:spcPct val="90000"/>
              </a:lnSpc>
              <a:spcBef>
                <a:spcPts val="500"/>
              </a:spcBef>
              <a:buFont typeface="Wingdings" charset="2"/>
              <a:buChar char="§"/>
              <a:defRPr sz="2200" b="1" kern="1200">
                <a:solidFill>
                  <a:schemeClr val="tx1"/>
                </a:solidFill>
                <a:latin typeface="Brandon Text Bold" charset="0"/>
                <a:ea typeface="Brandon Text Bold" charset="0"/>
                <a:cs typeface="Brandon Text Bold" charset="0"/>
              </a:defRPr>
            </a:lvl2pPr>
            <a:lvl3pPr marL="1143000" indent="-228600" algn="l" defTabSz="914400" rtl="0" eaLnBrk="1" latinLnBrk="0" hangingPunct="1">
              <a:lnSpc>
                <a:spcPct val="90000"/>
              </a:lnSpc>
              <a:spcBef>
                <a:spcPts val="500"/>
              </a:spcBef>
              <a:buFont typeface="Wingdings" charset="2"/>
              <a:buChar char="Ø"/>
              <a:defRPr sz="1800" b="0" i="1" u="none" kern="1200">
                <a:solidFill>
                  <a:schemeClr val="tx1"/>
                </a:solidFill>
                <a:latin typeface="Merriweather" charset="0"/>
                <a:ea typeface="Merriweather" charset="0"/>
                <a:cs typeface="Merriweather" charset="0"/>
              </a:defRPr>
            </a:lvl3pPr>
            <a:lvl4pPr marL="1600200" indent="-228600" algn="l" defTabSz="914400" rtl="0" eaLnBrk="1" latinLnBrk="0" hangingPunct="1">
              <a:lnSpc>
                <a:spcPct val="90000"/>
              </a:lnSpc>
              <a:spcBef>
                <a:spcPts val="500"/>
              </a:spcBef>
              <a:buFont typeface="Wingdings" charset="2"/>
              <a:buChar char="q"/>
              <a:defRPr sz="1600" b="1" i="1" kern="1200">
                <a:solidFill>
                  <a:schemeClr val="tx1"/>
                </a:solidFill>
                <a:latin typeface="Merriweather" charset="0"/>
                <a:ea typeface="Merriweather" charset="0"/>
                <a:cs typeface="Merriweather" charset="0"/>
              </a:defRPr>
            </a:lvl4pPr>
            <a:lvl5pPr marL="2057400" indent="-228600" algn="l" defTabSz="914400" rtl="0" eaLnBrk="1" latinLnBrk="0" hangingPunct="1">
              <a:lnSpc>
                <a:spcPct val="90000"/>
              </a:lnSpc>
              <a:spcBef>
                <a:spcPts val="500"/>
              </a:spcBef>
              <a:buFont typeface="Wingdings" charset="2"/>
              <a:buChar char="u"/>
              <a:defRPr sz="1400" kern="1200">
                <a:solidFill>
                  <a:schemeClr val="tx1"/>
                </a:solidFill>
                <a:latin typeface="Merriweather" charset="0"/>
                <a:ea typeface="Merriweather" charset="0"/>
                <a:cs typeface="Merriweathe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i="0">
                <a:solidFill>
                  <a:srgbClr val="2D4FA3"/>
                </a:solidFill>
                <a:latin typeface="Merriweather" pitchFamily="2" charset="77"/>
              </a:rPr>
              <a:t>Advising Events </a:t>
            </a:r>
          </a:p>
          <a:p>
            <a:pPr marL="0" indent="0">
              <a:lnSpc>
                <a:spcPct val="100000"/>
              </a:lnSpc>
              <a:spcBef>
                <a:spcPts val="0"/>
              </a:spcBef>
              <a:buNone/>
            </a:pPr>
            <a:endParaRPr lang="en-US" sz="600" b="1" i="0">
              <a:solidFill>
                <a:srgbClr val="2D4FA3"/>
              </a:solidFill>
              <a:latin typeface="+mn-lt"/>
            </a:endParaRPr>
          </a:p>
          <a:p>
            <a:pPr lvl="1">
              <a:lnSpc>
                <a:spcPct val="100000"/>
              </a:lnSpc>
              <a:spcBef>
                <a:spcPts val="0"/>
              </a:spcBef>
              <a:buFont typeface="Arial" panose="020B0604020202020204" pitchFamily="34" charset="0"/>
              <a:buChar char="•"/>
            </a:pPr>
            <a:r>
              <a:rPr lang="en-US" sz="1800" b="0">
                <a:solidFill>
                  <a:srgbClr val="2D4FA3"/>
                </a:solidFill>
                <a:latin typeface="Calibri" panose="020F0502020204030204" pitchFamily="34" charset="0"/>
                <a:cs typeface="Calibri" panose="020F0502020204030204" pitchFamily="34" charset="0"/>
              </a:rPr>
              <a:t>Deliver comprehensive financial aid &amp; education funding programming statewide</a:t>
            </a:r>
            <a:endParaRPr lang="en-US" sz="2000" b="0">
              <a:solidFill>
                <a:srgbClr val="2D4FA3"/>
              </a:solidFill>
              <a:latin typeface="Calibri" panose="020F0502020204030204" pitchFamily="34" charset="0"/>
              <a:cs typeface="Calibri" panose="020F0502020204030204" pitchFamily="34" charset="0"/>
            </a:endParaRPr>
          </a:p>
          <a:p>
            <a:pPr lvl="1">
              <a:lnSpc>
                <a:spcPct val="100000"/>
              </a:lnSpc>
              <a:spcBef>
                <a:spcPts val="0"/>
              </a:spcBef>
              <a:buFont typeface="Arial" panose="020B0604020202020204" pitchFamily="34" charset="0"/>
              <a:buChar char="•"/>
            </a:pPr>
            <a:endParaRPr lang="en-US" sz="1000">
              <a:solidFill>
                <a:srgbClr val="2D4FA3"/>
              </a:solidFill>
              <a:latin typeface="Merriweather" pitchFamily="2" charset="77"/>
              <a:cs typeface="Merriweather" panose="02000000000000000000" pitchFamily="2" charset="77"/>
            </a:endParaRPr>
          </a:p>
          <a:p>
            <a:pPr lvl="1">
              <a:lnSpc>
                <a:spcPct val="100000"/>
              </a:lnSpc>
              <a:spcBef>
                <a:spcPts val="0"/>
              </a:spcBef>
              <a:buFont typeface="Arial" panose="020B0604020202020204" pitchFamily="34" charset="0"/>
              <a:buChar char="•"/>
            </a:pPr>
            <a:endParaRPr lang="en-US" sz="1000">
              <a:solidFill>
                <a:srgbClr val="2D4FA3"/>
              </a:solidFill>
              <a:latin typeface="Merriweather" pitchFamily="2" charset="77"/>
              <a:cs typeface="Merriweather" panose="02000000000000000000" pitchFamily="2" charset="77"/>
            </a:endParaRPr>
          </a:p>
          <a:p>
            <a:pPr marL="0" indent="0">
              <a:lnSpc>
                <a:spcPct val="100000"/>
              </a:lnSpc>
              <a:spcBef>
                <a:spcPts val="0"/>
              </a:spcBef>
              <a:buNone/>
            </a:pPr>
            <a:r>
              <a:rPr lang="en-US" b="1" i="0">
                <a:solidFill>
                  <a:srgbClr val="2D4FA3"/>
                </a:solidFill>
                <a:latin typeface="Merriweather" pitchFamily="2" charset="77"/>
              </a:rPr>
              <a:t>One-on-one help via phone, email, text, or live chat</a:t>
            </a:r>
          </a:p>
          <a:p>
            <a:pPr marL="0" indent="0">
              <a:lnSpc>
                <a:spcPct val="100000"/>
              </a:lnSpc>
              <a:spcBef>
                <a:spcPts val="0"/>
              </a:spcBef>
              <a:buNone/>
            </a:pPr>
            <a:endParaRPr lang="en-US" sz="600" b="1" i="0">
              <a:solidFill>
                <a:srgbClr val="2D4FA3"/>
              </a:solidFill>
              <a:latin typeface="Merriweather" pitchFamily="2" charset="77"/>
            </a:endParaRPr>
          </a:p>
          <a:p>
            <a:pPr lvl="1">
              <a:lnSpc>
                <a:spcPct val="100000"/>
              </a:lnSpc>
              <a:spcBef>
                <a:spcPts val="0"/>
              </a:spcBef>
              <a:buFont typeface="Arial" panose="020B0604020202020204" pitchFamily="34" charset="0"/>
              <a:buChar char="•"/>
            </a:pPr>
            <a:r>
              <a:rPr lang="en-US" sz="1800" b="0">
                <a:solidFill>
                  <a:srgbClr val="2D4FA3"/>
                </a:solidFill>
                <a:latin typeface="Calibri" panose="020F0502020204030204" pitchFamily="34" charset="0"/>
                <a:cs typeface="Calibri" panose="020F0502020204030204" pitchFamily="34" charset="0"/>
              </a:rPr>
              <a:t>Easily accessible experts in Indiana providing timely answers is crucial</a:t>
            </a:r>
          </a:p>
          <a:p>
            <a:pPr marL="0" indent="0">
              <a:lnSpc>
                <a:spcPct val="100000"/>
              </a:lnSpc>
              <a:spcBef>
                <a:spcPts val="0"/>
              </a:spcBef>
              <a:buNone/>
            </a:pPr>
            <a:endParaRPr lang="en-US" sz="1000" b="1" i="0">
              <a:solidFill>
                <a:srgbClr val="2D4FA3"/>
              </a:solidFill>
              <a:latin typeface="Merriweather" pitchFamily="2" charset="77"/>
            </a:endParaRPr>
          </a:p>
          <a:p>
            <a:pPr marL="0" indent="0">
              <a:lnSpc>
                <a:spcPct val="100000"/>
              </a:lnSpc>
              <a:spcBef>
                <a:spcPts val="0"/>
              </a:spcBef>
              <a:buNone/>
            </a:pPr>
            <a:endParaRPr lang="en-US" sz="1000" b="1" i="0">
              <a:solidFill>
                <a:srgbClr val="2D4FA3"/>
              </a:solidFill>
              <a:latin typeface="Merriweather" pitchFamily="2" charset="77"/>
            </a:endParaRPr>
          </a:p>
          <a:p>
            <a:pPr marL="0" indent="0">
              <a:lnSpc>
                <a:spcPct val="100000"/>
              </a:lnSpc>
              <a:spcBef>
                <a:spcPts val="0"/>
              </a:spcBef>
              <a:buNone/>
            </a:pPr>
            <a:r>
              <a:rPr lang="en-US" b="1" i="0">
                <a:solidFill>
                  <a:srgbClr val="2D4FA3"/>
                </a:solidFill>
                <a:latin typeface="Merriweather" pitchFamily="2" charset="77"/>
              </a:rPr>
              <a:t>Printed Resources and Materials</a:t>
            </a:r>
          </a:p>
          <a:p>
            <a:pPr marL="0" indent="0">
              <a:lnSpc>
                <a:spcPct val="100000"/>
              </a:lnSpc>
              <a:spcBef>
                <a:spcPts val="0"/>
              </a:spcBef>
              <a:buNone/>
            </a:pPr>
            <a:endParaRPr lang="en-US" sz="600" b="1" i="0">
              <a:solidFill>
                <a:srgbClr val="2D4FA3"/>
              </a:solidFill>
              <a:latin typeface="Merriweather" pitchFamily="2" charset="77"/>
            </a:endParaRPr>
          </a:p>
          <a:p>
            <a:pPr lvl="1">
              <a:lnSpc>
                <a:spcPct val="100000"/>
              </a:lnSpc>
              <a:spcBef>
                <a:spcPts val="0"/>
              </a:spcBef>
              <a:buFont typeface="Arial" panose="020B0604020202020204" pitchFamily="34" charset="0"/>
              <a:buChar char="•"/>
            </a:pPr>
            <a:r>
              <a:rPr lang="en-US" sz="1800" b="0">
                <a:solidFill>
                  <a:srgbClr val="2D4FA3"/>
                </a:solidFill>
                <a:latin typeface="Calibri" panose="020F0502020204030204" pitchFamily="34" charset="0"/>
                <a:cs typeface="Calibri" panose="020F0502020204030204" pitchFamily="34" charset="0"/>
              </a:rPr>
              <a:t>Postsecondary Education Planning Guide</a:t>
            </a:r>
          </a:p>
          <a:p>
            <a:pPr lvl="1">
              <a:lnSpc>
                <a:spcPct val="100000"/>
              </a:lnSpc>
              <a:spcBef>
                <a:spcPts val="0"/>
              </a:spcBef>
              <a:buFont typeface="Arial" panose="020B0604020202020204" pitchFamily="34" charset="0"/>
              <a:buChar char="•"/>
            </a:pPr>
            <a:endParaRPr lang="en-US" sz="300" b="0">
              <a:solidFill>
                <a:srgbClr val="2D4FA3"/>
              </a:solidFill>
              <a:latin typeface="Calibri" panose="020F0502020204030204" pitchFamily="34" charset="0"/>
              <a:cs typeface="Calibri" panose="020F0502020204030204" pitchFamily="34" charset="0"/>
            </a:endParaRPr>
          </a:p>
          <a:p>
            <a:pPr lvl="1">
              <a:lnSpc>
                <a:spcPct val="100000"/>
              </a:lnSpc>
              <a:spcBef>
                <a:spcPts val="0"/>
              </a:spcBef>
              <a:buFont typeface="Arial" panose="020B0604020202020204" pitchFamily="34" charset="0"/>
              <a:buChar char="•"/>
            </a:pPr>
            <a:endParaRPr lang="en-US" sz="400" b="0">
              <a:solidFill>
                <a:srgbClr val="2D4FA3"/>
              </a:solidFill>
              <a:latin typeface="Calibri" panose="020F0502020204030204" pitchFamily="34" charset="0"/>
              <a:cs typeface="Calibri" panose="020F0502020204030204" pitchFamily="34" charset="0"/>
            </a:endParaRPr>
          </a:p>
          <a:p>
            <a:pPr lvl="1">
              <a:lnSpc>
                <a:spcPct val="100000"/>
              </a:lnSpc>
              <a:spcBef>
                <a:spcPts val="0"/>
              </a:spcBef>
              <a:buFont typeface="Arial" panose="020B0604020202020204" pitchFamily="34" charset="0"/>
              <a:buChar char="•"/>
            </a:pPr>
            <a:r>
              <a:rPr lang="en-US" sz="1800" b="0">
                <a:solidFill>
                  <a:srgbClr val="2D4FA3"/>
                </a:solidFill>
                <a:latin typeface="Calibri" panose="020F0502020204030204" pitchFamily="34" charset="0"/>
                <a:cs typeface="Calibri" panose="020F0502020204030204" pitchFamily="34" charset="0"/>
              </a:rPr>
              <a:t>One-Page Data Sheets – In English and Spanish</a:t>
            </a:r>
            <a:endParaRPr lang="en-US" sz="1800" b="0">
              <a:solidFill>
                <a:srgbClr val="2D4FA3"/>
              </a:solidFill>
              <a:latin typeface="Calibri" panose="020F0502020204030204" pitchFamily="34" charset="0"/>
              <a:ea typeface="+mn-ea"/>
              <a:cs typeface="Calibri" panose="020F0502020204030204" pitchFamily="34" charset="0"/>
            </a:endParaRPr>
          </a:p>
          <a:p>
            <a:pPr lvl="2">
              <a:lnSpc>
                <a:spcPct val="100000"/>
              </a:lnSpc>
              <a:spcBef>
                <a:spcPts val="0"/>
              </a:spcBef>
              <a:buFont typeface="Arial" panose="020B0604020202020204" pitchFamily="34" charset="0"/>
              <a:buChar char="•"/>
            </a:pPr>
            <a:endParaRPr lang="en-US" sz="400" i="0">
              <a:solidFill>
                <a:srgbClr val="2D4FA3"/>
              </a:solidFill>
              <a:latin typeface="Calibri" panose="020F0502020204030204" pitchFamily="34" charset="0"/>
              <a:cs typeface="Calibri" panose="020F0502020204030204" pitchFamily="34" charset="0"/>
            </a:endParaRPr>
          </a:p>
          <a:p>
            <a:pPr lvl="2">
              <a:lnSpc>
                <a:spcPct val="100000"/>
              </a:lnSpc>
              <a:spcBef>
                <a:spcPts val="0"/>
              </a:spcBef>
              <a:buFont typeface="Arial" panose="020B0604020202020204" pitchFamily="34" charset="0"/>
              <a:buChar char="•"/>
            </a:pPr>
            <a:r>
              <a:rPr lang="en-US" sz="1400" i="0">
                <a:solidFill>
                  <a:srgbClr val="2D4FA3"/>
                </a:solidFill>
                <a:latin typeface="Calibri" panose="020F0502020204030204" pitchFamily="34" charset="0"/>
                <a:cs typeface="Calibri" panose="020F0502020204030204" pitchFamily="34" charset="0"/>
              </a:rPr>
              <a:t>Scholarship Search Help, Creating an FSA ID, FAFSA Checklist, etc.</a:t>
            </a:r>
          </a:p>
          <a:p>
            <a:pPr marL="0" indent="0">
              <a:lnSpc>
                <a:spcPct val="100000"/>
              </a:lnSpc>
              <a:spcBef>
                <a:spcPts val="0"/>
              </a:spcBef>
              <a:buNone/>
            </a:pPr>
            <a:endParaRPr lang="en-US" sz="1000" b="1" i="0">
              <a:solidFill>
                <a:srgbClr val="2D4FA3"/>
              </a:solidFill>
              <a:latin typeface="Merriweather" pitchFamily="2" charset="77"/>
            </a:endParaRPr>
          </a:p>
          <a:p>
            <a:pPr marL="0" indent="0">
              <a:lnSpc>
                <a:spcPct val="100000"/>
              </a:lnSpc>
              <a:spcBef>
                <a:spcPts val="0"/>
              </a:spcBef>
              <a:buNone/>
            </a:pPr>
            <a:endParaRPr lang="en-US" sz="1000" b="1" i="0">
              <a:solidFill>
                <a:srgbClr val="2D4FA3"/>
              </a:solidFill>
              <a:latin typeface="Merriweather" pitchFamily="2" charset="77"/>
            </a:endParaRPr>
          </a:p>
          <a:p>
            <a:pPr marL="0" indent="0">
              <a:lnSpc>
                <a:spcPct val="100000"/>
              </a:lnSpc>
              <a:spcBef>
                <a:spcPts val="0"/>
              </a:spcBef>
              <a:buNone/>
            </a:pPr>
            <a:r>
              <a:rPr lang="en-US" b="1" i="0">
                <a:solidFill>
                  <a:srgbClr val="2D4FA3"/>
                </a:solidFill>
                <a:latin typeface="Merriweather" pitchFamily="2" charset="77"/>
              </a:rPr>
              <a:t>Online Tools</a:t>
            </a:r>
          </a:p>
          <a:p>
            <a:pPr marL="0" indent="0">
              <a:lnSpc>
                <a:spcPct val="100000"/>
              </a:lnSpc>
              <a:spcBef>
                <a:spcPts val="0"/>
              </a:spcBef>
              <a:buNone/>
            </a:pPr>
            <a:endParaRPr lang="en-US" sz="600" b="1" i="0">
              <a:solidFill>
                <a:srgbClr val="2D4FA3"/>
              </a:solidFill>
              <a:latin typeface="Merriweather" pitchFamily="2" charset="77"/>
            </a:endParaRPr>
          </a:p>
          <a:p>
            <a:pPr lvl="1">
              <a:lnSpc>
                <a:spcPct val="100000"/>
              </a:lnSpc>
              <a:spcBef>
                <a:spcPts val="0"/>
              </a:spcBef>
              <a:buFont typeface="Arial" panose="020B0604020202020204" pitchFamily="34" charset="0"/>
              <a:buChar char="•"/>
            </a:pPr>
            <a:r>
              <a:rPr lang="en-US" sz="1800" b="0">
                <a:solidFill>
                  <a:srgbClr val="2D4FA3"/>
                </a:solidFill>
                <a:latin typeface="Calibri" panose="020F0502020204030204" pitchFamily="34" charset="0"/>
                <a:cs typeface="Calibri" panose="020F0502020204030204" pitchFamily="34" charset="0"/>
              </a:rPr>
              <a:t>College Planning Toolbox</a:t>
            </a:r>
          </a:p>
          <a:p>
            <a:pPr marL="0" indent="0">
              <a:lnSpc>
                <a:spcPct val="100000"/>
              </a:lnSpc>
              <a:spcBef>
                <a:spcPts val="0"/>
              </a:spcBef>
              <a:buNone/>
            </a:pPr>
            <a:endParaRPr lang="en-US" sz="1600" b="1" i="0">
              <a:solidFill>
                <a:srgbClr val="2D4FA3"/>
              </a:solidFill>
              <a:latin typeface="Merriweather" pitchFamily="2" charset="77"/>
            </a:endParaRPr>
          </a:p>
          <a:p>
            <a:pPr lvl="2">
              <a:lnSpc>
                <a:spcPct val="100000"/>
              </a:lnSpc>
              <a:spcBef>
                <a:spcPts val="0"/>
              </a:spcBef>
              <a:buFont typeface="Arial" panose="020B0604020202020204" pitchFamily="34" charset="0"/>
              <a:buChar char="•"/>
            </a:pPr>
            <a:endParaRPr lang="en-US" sz="1400" i="0">
              <a:solidFill>
                <a:srgbClr val="2D4FA3"/>
              </a:solidFill>
              <a:latin typeface="+mn-lt"/>
              <a:cs typeface="Merriweather" panose="02000000000000000000" pitchFamily="2" charset="77"/>
            </a:endParaRPr>
          </a:p>
        </p:txBody>
      </p:sp>
      <p:pic>
        <p:nvPicPr>
          <p:cNvPr id="7" name="Picture 6" descr="A collage of people smiling&#10;&#10;AI-generated content may be incorrect.">
            <a:extLst>
              <a:ext uri="{FF2B5EF4-FFF2-40B4-BE49-F238E27FC236}">
                <a16:creationId xmlns:a16="http://schemas.microsoft.com/office/drawing/2014/main" id="{BB20EBFD-A0B3-0097-0D43-B393070A0CB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799607" y="2934199"/>
            <a:ext cx="2722850" cy="3519238"/>
          </a:xfrm>
          <a:prstGeom prst="roundRect">
            <a:avLst>
              <a:gd name="adj" fmla="val 1931"/>
            </a:avLst>
          </a:prstGeom>
        </p:spPr>
      </p:pic>
    </p:spTree>
    <p:extLst>
      <p:ext uri="{BB962C8B-B14F-4D97-AF65-F5344CB8AC3E}">
        <p14:creationId xmlns:p14="http://schemas.microsoft.com/office/powerpoint/2010/main" val="2035529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BDA6-93A3-E12F-519F-9DFF7E73BC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75D959-40BA-DE6C-61DB-E157AFAA61D6}"/>
              </a:ext>
            </a:extLst>
          </p:cNvPr>
          <p:cNvSpPr>
            <a:spLocks noGrp="1"/>
          </p:cNvSpPr>
          <p:nvPr>
            <p:ph type="title"/>
          </p:nvPr>
        </p:nvSpPr>
        <p:spPr/>
        <p:txBody>
          <a:bodyPr>
            <a:normAutofit/>
          </a:bodyPr>
          <a:lstStyle/>
          <a:p>
            <a:r>
              <a:rPr lang="en-US" sz="4000"/>
              <a:t>Planning and Paying Events</a:t>
            </a:r>
          </a:p>
        </p:txBody>
      </p:sp>
      <p:sp>
        <p:nvSpPr>
          <p:cNvPr id="4" name="Content Placeholder 2">
            <a:extLst>
              <a:ext uri="{FF2B5EF4-FFF2-40B4-BE49-F238E27FC236}">
                <a16:creationId xmlns:a16="http://schemas.microsoft.com/office/drawing/2014/main" id="{322B879A-AB9D-86AC-8E98-A695E0645518}"/>
              </a:ext>
            </a:extLst>
          </p:cNvPr>
          <p:cNvSpPr txBox="1">
            <a:spLocks/>
          </p:cNvSpPr>
          <p:nvPr/>
        </p:nvSpPr>
        <p:spPr>
          <a:xfrm>
            <a:off x="287282" y="1500648"/>
            <a:ext cx="11022975" cy="5357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i="1" kern="1200">
                <a:solidFill>
                  <a:schemeClr val="tx1"/>
                </a:solidFill>
                <a:latin typeface="Merriweather" charset="0"/>
                <a:ea typeface="Merriweather" charset="0"/>
                <a:cs typeface="Merriweather" charset="0"/>
              </a:defRPr>
            </a:lvl1pPr>
            <a:lvl2pPr marL="685800" indent="-228600" algn="l" defTabSz="914400" rtl="0" eaLnBrk="1" latinLnBrk="0" hangingPunct="1">
              <a:lnSpc>
                <a:spcPct val="90000"/>
              </a:lnSpc>
              <a:spcBef>
                <a:spcPts val="500"/>
              </a:spcBef>
              <a:buFont typeface="Wingdings" charset="2"/>
              <a:buChar char="§"/>
              <a:defRPr sz="2200" b="1" kern="1200">
                <a:solidFill>
                  <a:schemeClr val="tx1"/>
                </a:solidFill>
                <a:latin typeface="Brandon Text Bold" charset="0"/>
                <a:ea typeface="Brandon Text Bold" charset="0"/>
                <a:cs typeface="Brandon Text Bold" charset="0"/>
              </a:defRPr>
            </a:lvl2pPr>
            <a:lvl3pPr marL="1143000" indent="-228600" algn="l" defTabSz="914400" rtl="0" eaLnBrk="1" latinLnBrk="0" hangingPunct="1">
              <a:lnSpc>
                <a:spcPct val="90000"/>
              </a:lnSpc>
              <a:spcBef>
                <a:spcPts val="500"/>
              </a:spcBef>
              <a:buFont typeface="Wingdings" charset="2"/>
              <a:buChar char="Ø"/>
              <a:defRPr sz="1800" b="0" i="1" u="none" kern="1200">
                <a:solidFill>
                  <a:schemeClr val="tx1"/>
                </a:solidFill>
                <a:latin typeface="Merriweather" charset="0"/>
                <a:ea typeface="Merriweather" charset="0"/>
                <a:cs typeface="Merriweather" charset="0"/>
              </a:defRPr>
            </a:lvl3pPr>
            <a:lvl4pPr marL="1600200" indent="-228600" algn="l" defTabSz="914400" rtl="0" eaLnBrk="1" latinLnBrk="0" hangingPunct="1">
              <a:lnSpc>
                <a:spcPct val="90000"/>
              </a:lnSpc>
              <a:spcBef>
                <a:spcPts val="500"/>
              </a:spcBef>
              <a:buFont typeface="Wingdings" charset="2"/>
              <a:buChar char="q"/>
              <a:defRPr sz="1600" b="1" i="1" kern="1200">
                <a:solidFill>
                  <a:schemeClr val="tx1"/>
                </a:solidFill>
                <a:latin typeface="Merriweather" charset="0"/>
                <a:ea typeface="Merriweather" charset="0"/>
                <a:cs typeface="Merriweather" charset="0"/>
              </a:defRPr>
            </a:lvl4pPr>
            <a:lvl5pPr marL="2057400" indent="-228600" algn="l" defTabSz="914400" rtl="0" eaLnBrk="1" latinLnBrk="0" hangingPunct="1">
              <a:lnSpc>
                <a:spcPct val="90000"/>
              </a:lnSpc>
              <a:spcBef>
                <a:spcPts val="500"/>
              </a:spcBef>
              <a:buFont typeface="Wingdings" charset="2"/>
              <a:buChar char="u"/>
              <a:defRPr sz="1400" kern="1200">
                <a:solidFill>
                  <a:schemeClr val="tx1"/>
                </a:solidFill>
                <a:latin typeface="Merriweather" charset="0"/>
                <a:ea typeface="Merriweather" charset="0"/>
                <a:cs typeface="Merriweathe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200" b="1" i="0">
                <a:solidFill>
                  <a:srgbClr val="2D4FA3"/>
                </a:solidFill>
                <a:latin typeface="Merriweather" pitchFamily="2" charset="77"/>
              </a:rPr>
              <a:t>Postsecondary Education Planning</a:t>
            </a:r>
          </a:p>
          <a:p>
            <a:pPr marL="0" indent="0">
              <a:lnSpc>
                <a:spcPct val="100000"/>
              </a:lnSpc>
              <a:spcBef>
                <a:spcPts val="0"/>
              </a:spcBef>
              <a:buNone/>
            </a:pPr>
            <a:endParaRPr lang="en-US" sz="1000" b="1" i="0">
              <a:solidFill>
                <a:srgbClr val="2D4FA3"/>
              </a:solidFill>
              <a:latin typeface="Merriweather" pitchFamily="2" charset="77"/>
            </a:endParaRPr>
          </a:p>
          <a:p>
            <a:pPr lvl="1">
              <a:lnSpc>
                <a:spcPct val="100000"/>
              </a:lnSpc>
              <a:spcBef>
                <a:spcPts val="0"/>
              </a:spcBef>
              <a:buFont typeface="Arial" panose="020B0604020202020204" pitchFamily="34" charset="0"/>
              <a:buChar char="•"/>
            </a:pPr>
            <a:r>
              <a:rPr lang="en-US" sz="2400" b="0">
                <a:solidFill>
                  <a:srgbClr val="2D4FA3"/>
                </a:solidFill>
                <a:latin typeface="Calibri" panose="020F0502020204030204" pitchFamily="34" charset="0"/>
                <a:cs typeface="Calibri" panose="020F0502020204030204" pitchFamily="34" charset="0"/>
              </a:rPr>
              <a:t>Get families informed &amp; energized about planning ahead, no matter where they are in the process</a:t>
            </a:r>
          </a:p>
          <a:p>
            <a:pPr lvl="1">
              <a:lnSpc>
                <a:spcPct val="100000"/>
              </a:lnSpc>
              <a:spcBef>
                <a:spcPts val="0"/>
              </a:spcBef>
              <a:buFont typeface="Arial" panose="020B0604020202020204" pitchFamily="34" charset="0"/>
              <a:buChar char="•"/>
            </a:pPr>
            <a:endParaRPr lang="en-US" sz="800" b="0">
              <a:solidFill>
                <a:srgbClr val="2D4FA3"/>
              </a:solidFill>
              <a:latin typeface="Calibri" panose="020F0502020204030204" pitchFamily="34" charset="0"/>
              <a:cs typeface="Calibri" panose="020F0502020204030204" pitchFamily="34" charset="0"/>
            </a:endParaRPr>
          </a:p>
          <a:p>
            <a:pPr lvl="2">
              <a:lnSpc>
                <a:spcPct val="100000"/>
              </a:lnSpc>
              <a:spcBef>
                <a:spcPts val="0"/>
              </a:spcBef>
              <a:buFont typeface="Arial" panose="020B0604020202020204" pitchFamily="34" charset="0"/>
              <a:buChar char="•"/>
            </a:pPr>
            <a:r>
              <a:rPr lang="en-US" sz="2000" i="0">
                <a:solidFill>
                  <a:srgbClr val="2D4FA3"/>
                </a:solidFill>
                <a:latin typeface="Calibri" panose="020F0502020204030204" pitchFamily="34" charset="0"/>
                <a:cs typeface="Calibri" panose="020F0502020204030204" pitchFamily="34" charset="0"/>
              </a:rPr>
              <a:t>Junior high or early high school aged students (Ideally)</a:t>
            </a:r>
            <a:br>
              <a:rPr lang="en-US" sz="1050">
                <a:solidFill>
                  <a:srgbClr val="2D4FA3"/>
                </a:solidFill>
                <a:latin typeface="Calibri" panose="020F0502020204030204" pitchFamily="34" charset="0"/>
                <a:cs typeface="Calibri" panose="020F0502020204030204" pitchFamily="34" charset="0"/>
              </a:rPr>
            </a:br>
            <a:endParaRPr lang="en-US" sz="4000">
              <a:solidFill>
                <a:srgbClr val="2D4FA3"/>
              </a:solidFill>
              <a:latin typeface="Calibri" panose="020F0502020204030204" pitchFamily="34" charset="0"/>
              <a:cs typeface="Calibri" panose="020F0502020204030204" pitchFamily="34" charset="0"/>
            </a:endParaRPr>
          </a:p>
          <a:p>
            <a:pPr marL="0" indent="0">
              <a:lnSpc>
                <a:spcPct val="100000"/>
              </a:lnSpc>
              <a:spcBef>
                <a:spcPts val="0"/>
              </a:spcBef>
              <a:buNone/>
            </a:pPr>
            <a:r>
              <a:rPr lang="en-US" sz="3200" b="1" i="0">
                <a:solidFill>
                  <a:srgbClr val="2D4FA3"/>
                </a:solidFill>
                <a:latin typeface="Merriweather" pitchFamily="2" charset="77"/>
              </a:rPr>
              <a:t>Financial Aid Night</a:t>
            </a:r>
          </a:p>
          <a:p>
            <a:pPr marL="0" indent="0">
              <a:lnSpc>
                <a:spcPct val="100000"/>
              </a:lnSpc>
              <a:spcBef>
                <a:spcPts val="0"/>
              </a:spcBef>
              <a:buNone/>
            </a:pPr>
            <a:endParaRPr lang="en-US" sz="900" b="1" i="0">
              <a:solidFill>
                <a:srgbClr val="2D4FA3"/>
              </a:solidFill>
              <a:latin typeface="Merriweather" pitchFamily="2" charset="77"/>
            </a:endParaRPr>
          </a:p>
          <a:p>
            <a:pPr lvl="1">
              <a:lnSpc>
                <a:spcPct val="100000"/>
              </a:lnSpc>
              <a:spcBef>
                <a:spcPts val="0"/>
              </a:spcBef>
              <a:buFont typeface="Arial" panose="020B0604020202020204" pitchFamily="34" charset="0"/>
              <a:buChar char="•"/>
            </a:pPr>
            <a:r>
              <a:rPr lang="en-US" sz="2400" b="0">
                <a:solidFill>
                  <a:srgbClr val="2D4FA3"/>
                </a:solidFill>
                <a:latin typeface="Calibri" panose="020F0502020204030204" pitchFamily="34" charset="0"/>
                <a:cs typeface="Calibri" panose="020F0502020204030204" pitchFamily="34" charset="0"/>
              </a:rPr>
              <a:t>Discuss deadlines and important steps for a solid college funding plan</a:t>
            </a:r>
          </a:p>
          <a:p>
            <a:pPr marL="457200" lvl="1" indent="0">
              <a:lnSpc>
                <a:spcPct val="100000"/>
              </a:lnSpc>
              <a:spcBef>
                <a:spcPts val="0"/>
              </a:spcBef>
              <a:buNone/>
            </a:pPr>
            <a:endParaRPr lang="en-US" sz="800" b="0">
              <a:solidFill>
                <a:srgbClr val="2D4FA3"/>
              </a:solidFill>
              <a:latin typeface="Calibri" panose="020F0502020204030204" pitchFamily="34" charset="0"/>
              <a:cs typeface="Calibri" panose="020F0502020204030204" pitchFamily="34" charset="0"/>
            </a:endParaRPr>
          </a:p>
          <a:p>
            <a:pPr lvl="1">
              <a:lnSpc>
                <a:spcPct val="100000"/>
              </a:lnSpc>
              <a:spcBef>
                <a:spcPts val="0"/>
              </a:spcBef>
              <a:buFont typeface="Arial" panose="020B0604020202020204" pitchFamily="34" charset="0"/>
              <a:buChar char="•"/>
            </a:pPr>
            <a:r>
              <a:rPr lang="en-US" sz="2400" b="0">
                <a:solidFill>
                  <a:srgbClr val="2D4FA3"/>
                </a:solidFill>
                <a:latin typeface="Calibri" panose="020F0502020204030204" pitchFamily="34" charset="0"/>
                <a:cs typeface="Calibri" panose="020F0502020204030204" pitchFamily="34" charset="0"/>
              </a:rPr>
              <a:t>Demystify the FAFSA process &amp; documents</a:t>
            </a:r>
          </a:p>
          <a:p>
            <a:pPr lvl="2">
              <a:lnSpc>
                <a:spcPct val="100000"/>
              </a:lnSpc>
              <a:spcBef>
                <a:spcPts val="0"/>
              </a:spcBef>
              <a:buFont typeface="Arial" panose="020B0604020202020204" pitchFamily="34" charset="0"/>
              <a:buChar char="•"/>
            </a:pPr>
            <a:endParaRPr lang="en-US" sz="800" i="0">
              <a:solidFill>
                <a:srgbClr val="2D4FA3"/>
              </a:solidFill>
              <a:latin typeface="Calibri" panose="020F0502020204030204" pitchFamily="34" charset="0"/>
              <a:cs typeface="Calibri" panose="020F0502020204030204" pitchFamily="34" charset="0"/>
            </a:endParaRPr>
          </a:p>
          <a:p>
            <a:pPr lvl="1">
              <a:lnSpc>
                <a:spcPct val="100000"/>
              </a:lnSpc>
              <a:spcBef>
                <a:spcPts val="0"/>
              </a:spcBef>
              <a:buFont typeface="Arial" panose="020B0604020202020204" pitchFamily="34" charset="0"/>
              <a:buChar char="•"/>
            </a:pPr>
            <a:r>
              <a:rPr lang="en-US" sz="2400" b="0">
                <a:solidFill>
                  <a:srgbClr val="2D4FA3"/>
                </a:solidFill>
                <a:latin typeface="Calibri" panose="020F0502020204030204" pitchFamily="34" charset="0"/>
                <a:cs typeface="Calibri" panose="020F0502020204030204" pitchFamily="34" charset="0"/>
              </a:rPr>
              <a:t>Highlight financial aid timeline and details of offer letters</a:t>
            </a:r>
            <a:endParaRPr lang="en-US" sz="400" b="0">
              <a:solidFill>
                <a:srgbClr val="2D4FA3"/>
              </a:solidFill>
              <a:latin typeface="Calibri" panose="020F0502020204030204" pitchFamily="34" charset="0"/>
              <a:cs typeface="Calibri" panose="020F0502020204030204" pitchFamily="34" charset="0"/>
            </a:endParaRPr>
          </a:p>
          <a:p>
            <a:pPr marL="914400" lvl="2" indent="0">
              <a:lnSpc>
                <a:spcPct val="100000"/>
              </a:lnSpc>
              <a:spcBef>
                <a:spcPts val="0"/>
              </a:spcBef>
              <a:buNone/>
            </a:pPr>
            <a:endParaRPr lang="en-US" sz="800" i="0">
              <a:solidFill>
                <a:srgbClr val="2D4FA3"/>
              </a:solidFill>
              <a:latin typeface="Calibri" panose="020F0502020204030204" pitchFamily="34" charset="0"/>
              <a:cs typeface="Calibri" panose="020F0502020204030204" pitchFamily="34" charset="0"/>
            </a:endParaRPr>
          </a:p>
          <a:p>
            <a:pPr lvl="2">
              <a:lnSpc>
                <a:spcPct val="100000"/>
              </a:lnSpc>
              <a:spcBef>
                <a:spcPts val="0"/>
              </a:spcBef>
              <a:buFont typeface="Arial" panose="020B0604020202020204" pitchFamily="34" charset="0"/>
              <a:buChar char="•"/>
            </a:pPr>
            <a:r>
              <a:rPr lang="en-US" i="0">
                <a:solidFill>
                  <a:srgbClr val="2D4FA3"/>
                </a:solidFill>
                <a:latin typeface="Calibri" panose="020F0502020204030204" pitchFamily="34" charset="0"/>
                <a:cs typeface="Calibri" panose="020F0502020204030204" pitchFamily="34" charset="0"/>
              </a:rPr>
              <a:t>Focus on high school seniors to establish a detailed plan to pay for college</a:t>
            </a:r>
          </a:p>
          <a:p>
            <a:pPr marL="0" indent="0">
              <a:lnSpc>
                <a:spcPct val="100000"/>
              </a:lnSpc>
              <a:spcBef>
                <a:spcPts val="0"/>
              </a:spcBef>
              <a:buNone/>
            </a:pPr>
            <a:endParaRPr lang="en-US" sz="1600" b="1" i="0">
              <a:solidFill>
                <a:srgbClr val="2D4FA3"/>
              </a:solidFill>
              <a:latin typeface="Merriweather" pitchFamily="2" charset="77"/>
            </a:endParaRPr>
          </a:p>
          <a:p>
            <a:pPr lvl="2">
              <a:lnSpc>
                <a:spcPct val="100000"/>
              </a:lnSpc>
              <a:spcBef>
                <a:spcPts val="0"/>
              </a:spcBef>
              <a:buFont typeface="Arial" panose="020B0604020202020204" pitchFamily="34" charset="0"/>
              <a:buChar char="•"/>
            </a:pPr>
            <a:endParaRPr lang="en-US" sz="1400" i="0">
              <a:solidFill>
                <a:srgbClr val="2D4FA3"/>
              </a:solidFill>
              <a:latin typeface="+mn-lt"/>
              <a:cs typeface="Merriweather" panose="02000000000000000000" pitchFamily="2" charset="77"/>
            </a:endParaRPr>
          </a:p>
        </p:txBody>
      </p:sp>
    </p:spTree>
    <p:extLst>
      <p:ext uri="{BB962C8B-B14F-4D97-AF65-F5344CB8AC3E}">
        <p14:creationId xmlns:p14="http://schemas.microsoft.com/office/powerpoint/2010/main" val="18906452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FEF17-4F4B-F157-CD52-6DC9162A56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C36433-9744-340D-416F-04AA1C00E11D}"/>
              </a:ext>
            </a:extLst>
          </p:cNvPr>
          <p:cNvSpPr>
            <a:spLocks noGrp="1"/>
          </p:cNvSpPr>
          <p:nvPr>
            <p:ph type="title"/>
          </p:nvPr>
        </p:nvSpPr>
        <p:spPr/>
        <p:txBody>
          <a:bodyPr>
            <a:normAutofit/>
          </a:bodyPr>
          <a:lstStyle/>
          <a:p>
            <a:r>
              <a:rPr lang="en-US" sz="4000"/>
              <a:t>Documentation and Follow-up Events</a:t>
            </a:r>
          </a:p>
        </p:txBody>
      </p:sp>
      <p:sp>
        <p:nvSpPr>
          <p:cNvPr id="4" name="Content Placeholder 2">
            <a:extLst>
              <a:ext uri="{FF2B5EF4-FFF2-40B4-BE49-F238E27FC236}">
                <a16:creationId xmlns:a16="http://schemas.microsoft.com/office/drawing/2014/main" id="{2744A63F-1F01-C125-A876-2BF1DD753C88}"/>
              </a:ext>
            </a:extLst>
          </p:cNvPr>
          <p:cNvSpPr txBox="1">
            <a:spLocks/>
          </p:cNvSpPr>
          <p:nvPr/>
        </p:nvSpPr>
        <p:spPr>
          <a:xfrm>
            <a:off x="287282" y="1569175"/>
            <a:ext cx="11022975" cy="47506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a:buChar char="•"/>
              <a:defRPr sz="2400" i="1" kern="1200">
                <a:solidFill>
                  <a:schemeClr val="tx1"/>
                </a:solidFill>
                <a:latin typeface="Merriweather" charset="0"/>
                <a:ea typeface="Merriweather" charset="0"/>
                <a:cs typeface="Merriweather" charset="0"/>
              </a:defRPr>
            </a:lvl1pPr>
            <a:lvl2pPr marL="685800" indent="-228600" algn="l" defTabSz="914400" rtl="0" eaLnBrk="1" latinLnBrk="0" hangingPunct="1">
              <a:lnSpc>
                <a:spcPct val="90000"/>
              </a:lnSpc>
              <a:spcBef>
                <a:spcPts val="500"/>
              </a:spcBef>
              <a:buFont typeface="Wingdings" charset="2"/>
              <a:buChar char="§"/>
              <a:defRPr sz="2200" b="1" kern="1200">
                <a:solidFill>
                  <a:schemeClr val="tx1"/>
                </a:solidFill>
                <a:latin typeface="Brandon Text Bold" charset="0"/>
                <a:ea typeface="Brandon Text Bold" charset="0"/>
                <a:cs typeface="Brandon Text Bold" charset="0"/>
              </a:defRPr>
            </a:lvl2pPr>
            <a:lvl3pPr marL="1143000" indent="-228600" algn="l" defTabSz="914400" rtl="0" eaLnBrk="1" latinLnBrk="0" hangingPunct="1">
              <a:lnSpc>
                <a:spcPct val="90000"/>
              </a:lnSpc>
              <a:spcBef>
                <a:spcPts val="500"/>
              </a:spcBef>
              <a:buFont typeface="Wingdings" charset="2"/>
              <a:buChar char="Ø"/>
              <a:defRPr sz="1800" b="0" i="1" u="none" kern="1200">
                <a:solidFill>
                  <a:schemeClr val="tx1"/>
                </a:solidFill>
                <a:latin typeface="Merriweather" charset="0"/>
                <a:ea typeface="Merriweather" charset="0"/>
                <a:cs typeface="Merriweather" charset="0"/>
              </a:defRPr>
            </a:lvl3pPr>
            <a:lvl4pPr marL="1600200" indent="-228600" algn="l" defTabSz="914400" rtl="0" eaLnBrk="1" latinLnBrk="0" hangingPunct="1">
              <a:lnSpc>
                <a:spcPct val="90000"/>
              </a:lnSpc>
              <a:spcBef>
                <a:spcPts val="500"/>
              </a:spcBef>
              <a:buFont typeface="Wingdings" charset="2"/>
              <a:buChar char="q"/>
              <a:defRPr sz="1600" b="1" i="1" kern="1200">
                <a:solidFill>
                  <a:schemeClr val="tx1"/>
                </a:solidFill>
                <a:latin typeface="Merriweather" charset="0"/>
                <a:ea typeface="Merriweather" charset="0"/>
                <a:cs typeface="Merriweather" charset="0"/>
              </a:defRPr>
            </a:lvl4pPr>
            <a:lvl5pPr marL="2057400" indent="-228600" algn="l" defTabSz="914400" rtl="0" eaLnBrk="1" latinLnBrk="0" hangingPunct="1">
              <a:lnSpc>
                <a:spcPct val="90000"/>
              </a:lnSpc>
              <a:spcBef>
                <a:spcPts val="500"/>
              </a:spcBef>
              <a:buFont typeface="Wingdings" charset="2"/>
              <a:buChar char="u"/>
              <a:defRPr sz="1400" kern="1200">
                <a:solidFill>
                  <a:schemeClr val="tx1"/>
                </a:solidFill>
                <a:latin typeface="Merriweather" charset="0"/>
                <a:ea typeface="Merriweather" charset="0"/>
                <a:cs typeface="Merriweather"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None/>
            </a:pPr>
            <a:r>
              <a:rPr lang="en-US" sz="2800" b="1" i="0">
                <a:solidFill>
                  <a:srgbClr val="2D4FA3"/>
                </a:solidFill>
                <a:latin typeface="Merriweather" pitchFamily="2" charset="77"/>
              </a:rPr>
              <a:t>FSA+ Event</a:t>
            </a:r>
            <a:endParaRPr lang="en-US" sz="500" b="1" i="0">
              <a:solidFill>
                <a:srgbClr val="2D4FA3"/>
              </a:solidFill>
              <a:latin typeface="Merriweather" pitchFamily="2" charset="77"/>
            </a:endParaRPr>
          </a:p>
          <a:p>
            <a:pPr lvl="1">
              <a:lnSpc>
                <a:spcPct val="100000"/>
              </a:lnSpc>
              <a:spcBef>
                <a:spcPts val="600"/>
              </a:spcBef>
              <a:buFont typeface="Arial" panose="020B0604020202020204" pitchFamily="34" charset="0"/>
              <a:buChar char="•"/>
            </a:pPr>
            <a:r>
              <a:rPr lang="en-US" sz="2000" b="0">
                <a:solidFill>
                  <a:srgbClr val="2D4FA3"/>
                </a:solidFill>
                <a:latin typeface="Calibri" panose="020F0502020204030204" pitchFamily="34" charset="0"/>
                <a:cs typeface="Calibri" panose="020F0502020204030204" pitchFamily="34" charset="0"/>
              </a:rPr>
              <a:t>Explain financial aid forms</a:t>
            </a:r>
            <a:endParaRPr lang="en-US" sz="600" b="0">
              <a:solidFill>
                <a:srgbClr val="2D4FA3"/>
              </a:solidFill>
              <a:latin typeface="Calibri" panose="020F0502020204030204" pitchFamily="34" charset="0"/>
              <a:cs typeface="Calibri" panose="020F0502020204030204" pitchFamily="34" charset="0"/>
            </a:endParaRPr>
          </a:p>
          <a:p>
            <a:pPr lvl="1">
              <a:lnSpc>
                <a:spcPct val="100000"/>
              </a:lnSpc>
              <a:spcBef>
                <a:spcPts val="600"/>
              </a:spcBef>
              <a:buFont typeface="Arial" panose="020B0604020202020204" pitchFamily="34" charset="0"/>
              <a:buChar char="•"/>
            </a:pPr>
            <a:r>
              <a:rPr lang="en-US" sz="2000" b="0">
                <a:solidFill>
                  <a:srgbClr val="2D4FA3"/>
                </a:solidFill>
                <a:latin typeface="Calibri" panose="020F0502020204030204" pitchFamily="34" charset="0"/>
                <a:cs typeface="Calibri" panose="020F0502020204030204" pitchFamily="34" charset="0"/>
              </a:rPr>
              <a:t>Setting up </a:t>
            </a:r>
            <a:r>
              <a:rPr lang="en-US" sz="2000" b="0" err="1">
                <a:solidFill>
                  <a:srgbClr val="2D4FA3"/>
                </a:solidFill>
                <a:latin typeface="Calibri" panose="020F0502020204030204" pitchFamily="34" charset="0"/>
                <a:cs typeface="Calibri" panose="020F0502020204030204" pitchFamily="34" charset="0"/>
              </a:rPr>
              <a:t>StudentAid.gov</a:t>
            </a:r>
            <a:r>
              <a:rPr lang="en-US" sz="2000" b="0">
                <a:solidFill>
                  <a:srgbClr val="2D4FA3"/>
                </a:solidFill>
                <a:latin typeface="Calibri" panose="020F0502020204030204" pitchFamily="34" charset="0"/>
                <a:cs typeface="Calibri" panose="020F0502020204030204" pitchFamily="34" charset="0"/>
              </a:rPr>
              <a:t> Account to enable filing</a:t>
            </a:r>
            <a:endParaRPr lang="en-US" sz="1100" b="0">
              <a:solidFill>
                <a:srgbClr val="2D4FA3"/>
              </a:solidFill>
              <a:latin typeface="Calibri" panose="020F0502020204030204" pitchFamily="34" charset="0"/>
              <a:cs typeface="Calibri" panose="020F0502020204030204" pitchFamily="34" charset="0"/>
            </a:endParaRPr>
          </a:p>
          <a:p>
            <a:pPr marL="0" indent="0">
              <a:lnSpc>
                <a:spcPct val="100000"/>
              </a:lnSpc>
              <a:spcBef>
                <a:spcPts val="600"/>
              </a:spcBef>
              <a:buNone/>
            </a:pPr>
            <a:endParaRPr lang="en-US" sz="1800" b="1" i="0">
              <a:solidFill>
                <a:srgbClr val="2D4FA3"/>
              </a:solidFill>
              <a:latin typeface="Merriweather" pitchFamily="2" charset="77"/>
            </a:endParaRPr>
          </a:p>
          <a:p>
            <a:pPr marL="0" indent="0">
              <a:lnSpc>
                <a:spcPct val="100000"/>
              </a:lnSpc>
              <a:spcBef>
                <a:spcPts val="600"/>
              </a:spcBef>
              <a:buNone/>
            </a:pPr>
            <a:r>
              <a:rPr lang="en-US" sz="2800" b="1" i="0">
                <a:solidFill>
                  <a:srgbClr val="2D4FA3"/>
                </a:solidFill>
                <a:latin typeface="Merriweather" pitchFamily="2" charset="77"/>
              </a:rPr>
              <a:t>FAFSA Completion Event</a:t>
            </a:r>
            <a:endParaRPr lang="en-US" sz="500" b="1" i="0">
              <a:solidFill>
                <a:srgbClr val="2D4FA3"/>
              </a:solidFill>
              <a:latin typeface="Merriweather" pitchFamily="2" charset="77"/>
            </a:endParaRPr>
          </a:p>
          <a:p>
            <a:pPr lvl="1">
              <a:lnSpc>
                <a:spcPct val="100000"/>
              </a:lnSpc>
              <a:spcBef>
                <a:spcPts val="600"/>
              </a:spcBef>
              <a:buFont typeface="Arial" panose="020B0604020202020204" pitchFamily="34" charset="0"/>
              <a:buChar char="•"/>
            </a:pPr>
            <a:r>
              <a:rPr lang="en-US" sz="2000" b="0">
                <a:solidFill>
                  <a:srgbClr val="2D4FA3"/>
                </a:solidFill>
                <a:latin typeface="Calibri" panose="020F0502020204030204" pitchFamily="34" charset="0"/>
                <a:cs typeface="Calibri" panose="020F0502020204030204" pitchFamily="34" charset="0"/>
              </a:rPr>
              <a:t>Families file the FAFSA at the school or organization</a:t>
            </a:r>
          </a:p>
          <a:p>
            <a:pPr lvl="1">
              <a:lnSpc>
                <a:spcPct val="100000"/>
              </a:lnSpc>
              <a:spcBef>
                <a:spcPts val="600"/>
              </a:spcBef>
              <a:buFont typeface="Arial" panose="020B0604020202020204" pitchFamily="34" charset="0"/>
              <a:buChar char="•"/>
            </a:pPr>
            <a:endParaRPr lang="en-US" sz="1800" b="0">
              <a:solidFill>
                <a:srgbClr val="2D4FA3"/>
              </a:solidFill>
              <a:latin typeface="Merriweather" pitchFamily="2" charset="77"/>
              <a:cs typeface="Merriweather" panose="02000000000000000000" pitchFamily="2" charset="77"/>
            </a:endParaRPr>
          </a:p>
          <a:p>
            <a:pPr>
              <a:spcBef>
                <a:spcPts val="600"/>
              </a:spcBef>
            </a:pPr>
            <a:r>
              <a:rPr lang="en-US" sz="2800" b="1">
                <a:solidFill>
                  <a:srgbClr val="2D4FA3"/>
                </a:solidFill>
                <a:latin typeface="Merriweather" pitchFamily="2" charset="77"/>
              </a:rPr>
              <a:t>FAFSA Follow-Up Event</a:t>
            </a:r>
          </a:p>
          <a:p>
            <a:pPr>
              <a:spcBef>
                <a:spcPts val="600"/>
              </a:spcBef>
            </a:pPr>
            <a:endParaRPr lang="en-US" sz="500" b="1">
              <a:solidFill>
                <a:srgbClr val="2D4FA3"/>
              </a:solidFill>
              <a:latin typeface="Merriweather" pitchFamily="2" charset="77"/>
            </a:endParaRPr>
          </a:p>
          <a:p>
            <a:pPr lvl="1">
              <a:spcBef>
                <a:spcPts val="600"/>
              </a:spcBef>
              <a:buFont typeface="Arial" panose="020B0604020202020204" pitchFamily="34" charset="0"/>
              <a:buChar char="•"/>
            </a:pPr>
            <a:r>
              <a:rPr lang="en-US" sz="2000" b="0">
                <a:solidFill>
                  <a:srgbClr val="2D4FA3"/>
                </a:solidFill>
                <a:latin typeface="Calibri" panose="020F0502020204030204" pitchFamily="34" charset="0"/>
                <a:cs typeface="Calibri" panose="020F0502020204030204" pitchFamily="34" charset="0"/>
              </a:rPr>
              <a:t>Hoosier students finalize their plan to pay for college</a:t>
            </a:r>
            <a:endParaRPr lang="en-US" sz="600" b="0">
              <a:solidFill>
                <a:srgbClr val="2D4FA3"/>
              </a:solidFill>
              <a:latin typeface="Calibri" panose="020F0502020204030204" pitchFamily="34" charset="0"/>
              <a:cs typeface="Calibri" panose="020F0502020204030204" pitchFamily="34" charset="0"/>
            </a:endParaRPr>
          </a:p>
          <a:p>
            <a:pPr lvl="1">
              <a:spcBef>
                <a:spcPts val="600"/>
              </a:spcBef>
              <a:buFont typeface="Arial" panose="020B0604020202020204" pitchFamily="34" charset="0"/>
              <a:buChar char="•"/>
            </a:pPr>
            <a:r>
              <a:rPr lang="en-US" sz="2000" b="0">
                <a:solidFill>
                  <a:srgbClr val="2D4FA3"/>
                </a:solidFill>
                <a:latin typeface="Calibri" panose="020F0502020204030204" pitchFamily="34" charset="0"/>
                <a:cs typeface="Calibri" panose="020F0502020204030204" pitchFamily="34" charset="0"/>
              </a:rPr>
              <a:t>Provide tools to help families compare financial aid offers for more informed decisions</a:t>
            </a:r>
            <a:endParaRPr lang="en-US" sz="600">
              <a:solidFill>
                <a:srgbClr val="2D4FA3"/>
              </a:solidFill>
              <a:latin typeface="Calibri" panose="020F0502020204030204" pitchFamily="34" charset="0"/>
              <a:cs typeface="Calibri" panose="020F0502020204030204" pitchFamily="34" charset="0"/>
            </a:endParaRPr>
          </a:p>
          <a:p>
            <a:pPr lvl="1">
              <a:spcBef>
                <a:spcPts val="600"/>
              </a:spcBef>
              <a:buFont typeface="Arial" panose="020B0604020202020204" pitchFamily="34" charset="0"/>
              <a:buChar char="•"/>
            </a:pPr>
            <a:r>
              <a:rPr lang="en-US" sz="2000" b="0">
                <a:solidFill>
                  <a:srgbClr val="2D4FA3"/>
                </a:solidFill>
                <a:latin typeface="Calibri" panose="020F0502020204030204" pitchFamily="34" charset="0"/>
                <a:cs typeface="Calibri" panose="020F0502020204030204" pitchFamily="34" charset="0"/>
              </a:rPr>
              <a:t>Understand student loan options &amp; impact of borrowing</a:t>
            </a:r>
            <a:endParaRPr lang="en-US" sz="1600" b="0">
              <a:solidFill>
                <a:srgbClr val="2D4FA3"/>
              </a:solidFill>
              <a:latin typeface="Calibri" panose="020F0502020204030204" pitchFamily="34" charset="0"/>
              <a:cs typeface="Calibri" panose="020F0502020204030204" pitchFamily="34" charset="0"/>
            </a:endParaRPr>
          </a:p>
          <a:p>
            <a:pPr lvl="1">
              <a:lnSpc>
                <a:spcPct val="100000"/>
              </a:lnSpc>
              <a:spcBef>
                <a:spcPts val="600"/>
              </a:spcBef>
              <a:buFont typeface="Arial" panose="020B0604020202020204" pitchFamily="34" charset="0"/>
              <a:buChar char="•"/>
            </a:pPr>
            <a:endParaRPr lang="en-US" sz="2000" b="0">
              <a:solidFill>
                <a:srgbClr val="2D4FA3"/>
              </a:solidFill>
              <a:latin typeface="Merriweather" pitchFamily="2" charset="77"/>
              <a:cs typeface="Merriweather" panose="02000000000000000000" pitchFamily="2" charset="77"/>
            </a:endParaRPr>
          </a:p>
        </p:txBody>
      </p:sp>
      <p:pic>
        <p:nvPicPr>
          <p:cNvPr id="3" name="Picture 2" descr="A group of women holding brochures&#10;&#10;Description automatically generated">
            <a:extLst>
              <a:ext uri="{FF2B5EF4-FFF2-40B4-BE49-F238E27FC236}">
                <a16:creationId xmlns:a16="http://schemas.microsoft.com/office/drawing/2014/main" id="{9AB8EC90-DE7D-6DCF-60EA-9D69AA04938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05243" y="1569175"/>
            <a:ext cx="3852224" cy="2889168"/>
          </a:xfrm>
          <a:prstGeom prst="rect">
            <a:avLst/>
          </a:prstGeom>
        </p:spPr>
      </p:pic>
    </p:spTree>
    <p:extLst>
      <p:ext uri="{BB962C8B-B14F-4D97-AF65-F5344CB8AC3E}">
        <p14:creationId xmlns:p14="http://schemas.microsoft.com/office/powerpoint/2010/main" val="78979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224EA-EC5A-51D1-4FDC-7A5786CF5B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E56E22-046B-9334-CF6B-A23FB0E4B915}"/>
              </a:ext>
            </a:extLst>
          </p:cNvPr>
          <p:cNvSpPr>
            <a:spLocks noGrp="1"/>
          </p:cNvSpPr>
          <p:nvPr>
            <p:ph type="title"/>
          </p:nvPr>
        </p:nvSpPr>
        <p:spPr>
          <a:xfrm>
            <a:off x="334282" y="1888763"/>
            <a:ext cx="11523436" cy="3338524"/>
          </a:xfrm>
        </p:spPr>
        <p:txBody>
          <a:bodyPr>
            <a:noAutofit/>
          </a:bodyPr>
          <a:lstStyle/>
          <a:p>
            <a:pPr>
              <a:lnSpc>
                <a:spcPct val="100000"/>
              </a:lnSpc>
            </a:pPr>
            <a:r>
              <a:rPr lang="en-US"/>
              <a:t>A Closer Look at Our Presentations</a:t>
            </a:r>
            <a:br>
              <a:rPr lang="en-US"/>
            </a:br>
            <a:br>
              <a:rPr lang="en-US" sz="4400"/>
            </a:br>
            <a:r>
              <a:rPr lang="en-US" sz="3600"/>
              <a:t>Early College Planning</a:t>
            </a:r>
            <a:endParaRPr lang="en-US"/>
          </a:p>
        </p:txBody>
      </p:sp>
    </p:spTree>
    <p:extLst>
      <p:ext uri="{BB962C8B-B14F-4D97-AF65-F5344CB8AC3E}">
        <p14:creationId xmlns:p14="http://schemas.microsoft.com/office/powerpoint/2010/main" val="4167619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DDD37420256D4688988B131C806FF2" ma:contentTypeVersion="17" ma:contentTypeDescription="Create a new document." ma:contentTypeScope="" ma:versionID="947dddb6e59c2db12298871c36b1e690">
  <xsd:schema xmlns:xsd="http://www.w3.org/2001/XMLSchema" xmlns:xs="http://www.w3.org/2001/XMLSchema" xmlns:p="http://schemas.microsoft.com/office/2006/metadata/properties" xmlns:ns2="83459c77-05d0-463b-9026-90160b305c49" xmlns:ns3="c663fbc6-4748-4e60-8f45-a10d677c1a6a" targetNamespace="http://schemas.microsoft.com/office/2006/metadata/properties" ma:root="true" ma:fieldsID="d7b81cdd11ade586265a59631b084311" ns2:_="" ns3:_="">
    <xsd:import namespace="83459c77-05d0-463b-9026-90160b305c49"/>
    <xsd:import namespace="c663fbc6-4748-4e60-8f45-a10d677c1a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459c77-05d0-463b-9026-90160b305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c5dd421-0ddd-4de1-9760-96d2f0a4f068"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663fbc6-4748-4e60-8f45-a10d677c1a6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7eeeb7-ef18-44aa-a2f0-860a2acdd390}" ma:internalName="TaxCatchAll" ma:showField="CatchAllData" ma:web="c663fbc6-4748-4e60-8f45-a10d677c1a6a">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459c77-05d0-463b-9026-90160b305c49">
      <Terms xmlns="http://schemas.microsoft.com/office/infopath/2007/PartnerControls"/>
    </lcf76f155ced4ddcb4097134ff3c332f>
    <TaxCatchAll xmlns="c663fbc6-4748-4e60-8f45-a10d677c1a6a" xsi:nil="true"/>
  </documentManagement>
</p:properties>
</file>

<file path=customXml/itemProps1.xml><?xml version="1.0" encoding="utf-8"?>
<ds:datastoreItem xmlns:ds="http://schemas.openxmlformats.org/officeDocument/2006/customXml" ds:itemID="{B62988BF-2A81-4709-A61A-F45AF066F9DD}">
  <ds:schemaRefs>
    <ds:schemaRef ds:uri="83459c77-05d0-463b-9026-90160b305c49"/>
    <ds:schemaRef ds:uri="c663fbc6-4748-4e60-8f45-a10d677c1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1087AF6-4EB7-499A-93F5-8A76FB7DFBCB}">
  <ds:schemaRefs>
    <ds:schemaRef ds:uri="http://schemas.microsoft.com/sharepoint/v3/contenttype/forms"/>
  </ds:schemaRefs>
</ds:datastoreItem>
</file>

<file path=customXml/itemProps3.xml><?xml version="1.0" encoding="utf-8"?>
<ds:datastoreItem xmlns:ds="http://schemas.openxmlformats.org/officeDocument/2006/customXml" ds:itemID="{03315A72-F92A-4A11-9C63-EC293DBEF9E7}">
  <ds:schemaRefs>
    <ds:schemaRef ds:uri="83459c77-05d0-463b-9026-90160b305c49"/>
    <ds:schemaRef ds:uri="c663fbc6-4748-4e60-8f45-a10d677c1a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7</Notes>
  <HiddenSlides>0</HiddenSlide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PowerPoint Presentation</vt:lpstr>
      <vt:lpstr>We’ll Discuss…</vt:lpstr>
      <vt:lpstr>INvestEd - Who are we?</vt:lpstr>
      <vt:lpstr>Supporting Students: Best Practices</vt:lpstr>
      <vt:lpstr>Helping Families Every Step of the Way</vt:lpstr>
      <vt:lpstr>Advising Events and Resources</vt:lpstr>
      <vt:lpstr>Planning and Paying Events</vt:lpstr>
      <vt:lpstr>Documentation and Follow-up Events</vt:lpstr>
      <vt:lpstr>A Closer Look at Our Presentations  Early College Planning</vt:lpstr>
      <vt:lpstr>Value of Higher Education</vt:lpstr>
      <vt:lpstr>Career Research</vt:lpstr>
      <vt:lpstr>Career Research</vt:lpstr>
      <vt:lpstr>Choosing Your Program/College</vt:lpstr>
      <vt:lpstr>Find the Right Fit</vt:lpstr>
      <vt:lpstr>A Closer Look at Our Presentations  Financial Aid Night</vt:lpstr>
      <vt:lpstr>Grants</vt:lpstr>
      <vt:lpstr>Credit Completion</vt:lpstr>
      <vt:lpstr>Scholarships</vt:lpstr>
      <vt:lpstr>PowerPoint Presentation</vt:lpstr>
      <vt:lpstr>Student Employment</vt:lpstr>
      <vt:lpstr>Education Loans</vt:lpstr>
      <vt:lpstr>Education Loan - Trends</vt:lpstr>
      <vt:lpstr>Start the FAFSA</vt:lpstr>
      <vt:lpstr>Student Personal Circumstances</vt:lpstr>
      <vt:lpstr>Inviting Contributors</vt:lpstr>
      <vt:lpstr>Who is the Parent</vt:lpstr>
      <vt:lpstr>Review, Sign, &amp; Submit</vt:lpstr>
      <vt:lpstr>Student Section Complete</vt:lpstr>
      <vt:lpstr>Contributor / Parent Info.</vt:lpstr>
      <vt:lpstr>Parent Financials</vt:lpstr>
      <vt:lpstr>Parent Asset Information</vt:lpstr>
      <vt:lpstr>Congratulations!</vt:lpstr>
      <vt:lpstr>In the News</vt:lpstr>
      <vt:lpstr>In the news…</vt:lpstr>
      <vt:lpstr>In the news…</vt:lpstr>
      <vt:lpstr>Student Loan Changes</vt:lpstr>
      <vt:lpstr>PowerPoint Presentation</vt:lpstr>
      <vt:lpstr>Student Loan Repayment – As of Today</vt:lpstr>
      <vt:lpstr>Repayment Plans</vt:lpstr>
      <vt:lpstr>Repayment Plans</vt:lpstr>
      <vt:lpstr>Repayment Plans</vt:lpstr>
      <vt:lpstr>Public Service Loan Forgiveness</vt:lpstr>
      <vt:lpstr>Understanding The Options</vt:lpstr>
      <vt:lpstr>Federal Loan Simulator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Krieg</dc:creator>
  <cp:revision>1</cp:revision>
  <dcterms:created xsi:type="dcterms:W3CDTF">2025-08-21T16:03:55Z</dcterms:created>
  <dcterms:modified xsi:type="dcterms:W3CDTF">2025-10-17T19:19:38Z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0x0101005ADDD37420256D4688988B131C806FF2</vt:lpwstr>
  </property>
  <property fmtid="{D5CDD505-2E9C-101B-9397-08002B2CF9AE}" pid="3" name="MediaServiceImageTags">
    <vt:lpwstr/>
  </property>
</Properties>
</file>